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81" r:id="rId4"/>
    <p:sldId id="290" r:id="rId5"/>
    <p:sldId id="292" r:id="rId6"/>
    <p:sldId id="294" r:id="rId7"/>
    <p:sldId id="291" r:id="rId8"/>
    <p:sldId id="293" r:id="rId9"/>
    <p:sldId id="295" r:id="rId10"/>
    <p:sldId id="296" r:id="rId11"/>
    <p:sldId id="297" r:id="rId12"/>
    <p:sldId id="29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4" d="100"/>
          <a:sy n="84" d="100"/>
        </p:scale>
        <p:origin x="49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4A66A83-E3B7-4208-B6EE-0574A76A8270}" type="datetimeFigureOut">
              <a:rPr lang="en-AU" smtClean="0"/>
              <a:t>2/04/2020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846830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4A66A83-E3B7-4208-B6EE-0574A76A8270}" type="datetimeFigureOut">
              <a:rPr lang="en-AU" smtClean="0"/>
              <a:t>2/04/2020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3091319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4A66A83-E3B7-4208-B6EE-0574A76A8270}" type="datetimeFigureOut">
              <a:rPr lang="en-AU" smtClean="0"/>
              <a:t>2/04/2020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840379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d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403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4A66A83-E3B7-4208-B6EE-0574A76A8270}" type="datetimeFigureOut">
              <a:rPr lang="en-AU" smtClean="0"/>
              <a:t>2/04/2020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3248517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A66A83-E3B7-4208-B6EE-0574A76A8270}" type="datetimeFigureOut">
              <a:rPr lang="en-AU" smtClean="0"/>
              <a:t>2/04/2020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3742428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4A66A83-E3B7-4208-B6EE-0574A76A8270}" type="datetimeFigureOut">
              <a:rPr lang="en-AU" smtClean="0"/>
              <a:t>2/04/2020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3422436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4A66A83-E3B7-4208-B6EE-0574A76A8270}" type="datetimeFigureOut">
              <a:rPr lang="en-AU" smtClean="0"/>
              <a:t>2/04/2020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237982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4A66A83-E3B7-4208-B6EE-0574A76A8270}" type="datetimeFigureOut">
              <a:rPr lang="en-AU" smtClean="0"/>
              <a:t>2/04/2020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2396762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66A83-E3B7-4208-B6EE-0574A76A8270}" type="datetimeFigureOut">
              <a:rPr lang="en-AU" smtClean="0"/>
              <a:t>2/04/2020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33752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A66A83-E3B7-4208-B6EE-0574A76A8270}" type="datetimeFigureOut">
              <a:rPr lang="en-AU" smtClean="0"/>
              <a:t>2/04/2020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209714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A66A83-E3B7-4208-B6EE-0574A76A8270}" type="datetimeFigureOut">
              <a:rPr lang="en-AU" smtClean="0"/>
              <a:t>2/04/2020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699ADF-CF41-4E11-9AB3-DC032722DC63}" type="slidenum">
              <a:rPr lang="en-AU" smtClean="0"/>
              <a:t>‹#›</a:t>
            </a:fld>
            <a:endParaRPr lang="en-AU"/>
          </a:p>
        </p:txBody>
      </p:sp>
    </p:spTree>
    <p:extLst>
      <p:ext uri="{BB962C8B-B14F-4D97-AF65-F5344CB8AC3E}">
        <p14:creationId xmlns:p14="http://schemas.microsoft.com/office/powerpoint/2010/main" val="2220693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accent1">
                <a:lumMod val="45000"/>
                <a:lumOff val="55000"/>
                <a:alpha val="0"/>
              </a:schemeClr>
            </a:gs>
            <a:gs pos="100000">
              <a:srgbClr val="7030A0"/>
            </a:gs>
            <a:gs pos="26000">
              <a:schemeClr val="accent1">
                <a:lumMod val="45000"/>
                <a:lumOff val="55000"/>
              </a:schemeClr>
            </a:gs>
            <a:gs pos="44000">
              <a:schemeClr val="accent1">
                <a:lumMod val="45000"/>
                <a:lumOff val="55000"/>
              </a:schemeClr>
            </a:gs>
            <a:gs pos="100000">
              <a:schemeClr val="accent1">
                <a:lumMod val="30000"/>
                <a:lumOff val="7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66A83-E3B7-4208-B6EE-0574A76A8270}" type="datetimeFigureOut">
              <a:rPr lang="en-AU" smtClean="0"/>
              <a:t>2/04/2020</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99ADF-CF41-4E11-9AB3-DC032722DC63}" type="slidenum">
              <a:rPr lang="en-AU" smtClean="0"/>
              <a:t>‹#›</a:t>
            </a:fld>
            <a:endParaRPr lang="en-AU"/>
          </a:p>
        </p:txBody>
      </p:sp>
    </p:spTree>
    <p:extLst>
      <p:ext uri="{BB962C8B-B14F-4D97-AF65-F5344CB8AC3E}">
        <p14:creationId xmlns:p14="http://schemas.microsoft.com/office/powerpoint/2010/main" val="137327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video" Target="https://www.youtube.com/embed/PhVEnrnwFM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RGB2E0NzO2A"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liturgyhelp.com/" TargetMode="External"/><Relationship Id="rId7" Type="http://schemas.openxmlformats.org/officeDocument/2006/relationships/hyperlink" Target="https://youtu.be/RGB2E0NzO2A" TargetMode="External"/><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hyperlink" Target="https://www.youtube.com/watch?v=sqy8rUaJcZY" TargetMode="External"/><Relationship Id="rId5" Type="http://schemas.openxmlformats.org/officeDocument/2006/relationships/hyperlink" Target="https://www.youtube.com/watch?v=iIgoayL_wsg" TargetMode="External"/><Relationship Id="rId4" Type="http://schemas.openxmlformats.org/officeDocument/2006/relationships/hyperlink" Target="https://www.youtube.com/watch?v=PhVEnrnwFM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5.jpeg"/><Relationship Id="rId2" Type="http://schemas.openxmlformats.org/officeDocument/2006/relationships/video" Target="https://www.youtube.com/embed/sqy8rUaJcZY" TargetMode="External"/><Relationship Id="rId1" Type="http://schemas.openxmlformats.org/officeDocument/2006/relationships/video" Target="https://www.youtube.com/embed/iIgoayL_wsg" TargetMode="External"/><Relationship Id="rId6" Type="http://schemas.openxmlformats.org/officeDocument/2006/relationships/image" Target="../media/image4.jpeg"/><Relationship Id="rId5" Type="http://schemas.openxmlformats.org/officeDocument/2006/relationships/hyperlink" Target="https://www.liturgyhelp.com/ritual/lectionary/LectionaryListPsalm%7Cpsm" TargetMode="Externa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9567" y="160499"/>
            <a:ext cx="6096000" cy="4351832"/>
          </a:xfrm>
          <a:prstGeom prst="rect">
            <a:avLst/>
          </a:prstGeom>
        </p:spPr>
        <p:txBody>
          <a:bodyPr>
            <a:spAutoFit/>
          </a:bodyPr>
          <a:lstStyle/>
          <a:p>
            <a:pPr algn="ctr">
              <a:lnSpc>
                <a:spcPct val="107000"/>
              </a:lnSpc>
              <a:spcAft>
                <a:spcPts val="750"/>
              </a:spcAft>
            </a:pPr>
            <a:r>
              <a:rPr lang="en-AU" sz="4800" kern="1800" dirty="0" smtClean="0">
                <a:solidFill>
                  <a:srgbClr val="7030A0"/>
                </a:solidFill>
                <a:effectLst/>
                <a:latin typeface="Adobe Garamond Pro" panose="02020502060506020403" pitchFamily="18" charset="0"/>
                <a:ea typeface="Times New Roman" panose="02020603050405020304" pitchFamily="18" charset="0"/>
                <a:cs typeface="Helvetica" panose="020B0604020202020204" pitchFamily="34" charset="0"/>
              </a:rPr>
              <a:t>A Short Prayer Service for</a:t>
            </a:r>
            <a:endParaRPr lang="en-AU" sz="1100"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750"/>
              </a:spcAft>
            </a:pPr>
            <a:r>
              <a:rPr lang="en-AU" sz="4800" kern="1800" dirty="0" smtClean="0">
                <a:solidFill>
                  <a:srgbClr val="7030A0"/>
                </a:solidFill>
                <a:effectLst/>
                <a:latin typeface="Adobe Garamond Pro" panose="02020502060506020403" pitchFamily="18" charset="0"/>
                <a:ea typeface="Times New Roman" panose="02020603050405020304" pitchFamily="18" charset="0"/>
                <a:cs typeface="Helvetica" panose="020B0604020202020204" pitchFamily="34" charset="0"/>
              </a:rPr>
              <a:t>Tired Teachers </a:t>
            </a:r>
          </a:p>
          <a:p>
            <a:pPr algn="ctr">
              <a:lnSpc>
                <a:spcPct val="107000"/>
              </a:lnSpc>
              <a:spcAft>
                <a:spcPts val="750"/>
              </a:spcAft>
            </a:pPr>
            <a:r>
              <a:rPr lang="en-AU" sz="4800" kern="1800" dirty="0" smtClean="0">
                <a:solidFill>
                  <a:srgbClr val="7030A0"/>
                </a:solidFill>
                <a:effectLst/>
                <a:latin typeface="Adobe Garamond Pro" panose="02020502060506020403" pitchFamily="18" charset="0"/>
                <a:ea typeface="Times New Roman" panose="02020603050405020304" pitchFamily="18" charset="0"/>
                <a:cs typeface="Helvetica" panose="020B0604020202020204" pitchFamily="34" charset="0"/>
              </a:rPr>
              <a:t>and Support Staff</a:t>
            </a:r>
            <a:endParaRPr lang="en-AU" sz="1100"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750"/>
              </a:spcAft>
            </a:pPr>
            <a:r>
              <a:rPr lang="en-AU" sz="4800" kern="1800" dirty="0" smtClean="0">
                <a:solidFill>
                  <a:srgbClr val="7030A0"/>
                </a:solidFill>
                <a:effectLst/>
                <a:latin typeface="Adobe Garamond Pro" panose="02020502060506020403" pitchFamily="18" charset="0"/>
                <a:ea typeface="Times New Roman" panose="02020603050405020304" pitchFamily="18" charset="0"/>
                <a:cs typeface="Helvetica" panose="020B0604020202020204" pitchFamily="34" charset="0"/>
              </a:rPr>
              <a:t>During Holy Week</a:t>
            </a:r>
            <a:endParaRPr lang="en-AU"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p:cNvSpPr txBox="1"/>
          <p:nvPr/>
        </p:nvSpPr>
        <p:spPr>
          <a:xfrm>
            <a:off x="6612580" y="5868077"/>
            <a:ext cx="3107492" cy="461665"/>
          </a:xfrm>
          <a:prstGeom prst="rect">
            <a:avLst/>
          </a:prstGeom>
          <a:noFill/>
        </p:spPr>
        <p:txBody>
          <a:bodyPr wrap="square" rtlCol="0">
            <a:spAutoFit/>
          </a:bodyPr>
          <a:lstStyle/>
          <a:p>
            <a:r>
              <a:rPr lang="en-AU" sz="1200" dirty="0" smtClean="0"/>
              <a:t>Click to play as people gather</a:t>
            </a:r>
          </a:p>
          <a:p>
            <a:r>
              <a:rPr lang="en-AU" sz="1200" dirty="0" smtClean="0"/>
              <a:t>The Lord is My Salvation (K &amp; </a:t>
            </a:r>
            <a:r>
              <a:rPr lang="en-AU" sz="1200" dirty="0" err="1" smtClean="0"/>
              <a:t>K.Getty</a:t>
            </a:r>
            <a:r>
              <a:rPr lang="en-AU" sz="1200" dirty="0" smtClean="0"/>
              <a:t>)</a:t>
            </a:r>
            <a:endParaRPr lang="en-AU" sz="1200" dirty="0"/>
          </a:p>
        </p:txBody>
      </p:sp>
      <p:pic>
        <p:nvPicPr>
          <p:cNvPr id="9" name="PhVEnrnwFMs"/>
          <p:cNvPicPr>
            <a:picLocks noRot="1" noChangeAspect="1"/>
          </p:cNvPicPr>
          <p:nvPr>
            <a:videoFile r:link="rId1"/>
          </p:nvPr>
        </p:nvPicPr>
        <p:blipFill>
          <a:blip r:embed="rId3"/>
          <a:stretch>
            <a:fillRect/>
          </a:stretch>
        </p:blipFill>
        <p:spPr>
          <a:xfrm>
            <a:off x="5426703" y="5996214"/>
            <a:ext cx="1185877" cy="667056"/>
          </a:xfrm>
          <a:prstGeom prst="rect">
            <a:avLst/>
          </a:prstGeom>
        </p:spPr>
      </p:pic>
    </p:spTree>
    <p:extLst>
      <p:ext uri="{BB962C8B-B14F-4D97-AF65-F5344CB8AC3E}">
        <p14:creationId xmlns:p14="http://schemas.microsoft.com/office/powerpoint/2010/main" val="3018735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ectangle 2"/>
          <p:cNvSpPr/>
          <p:nvPr/>
        </p:nvSpPr>
        <p:spPr>
          <a:xfrm>
            <a:off x="3574731" y="967595"/>
            <a:ext cx="6096000" cy="4247317"/>
          </a:xfrm>
          <a:prstGeom prst="rect">
            <a:avLst/>
          </a:prstGeom>
        </p:spPr>
        <p:txBody>
          <a:bodyPr>
            <a:spAutoFit/>
          </a:bodyPr>
          <a:lstStyle/>
          <a:p>
            <a:r>
              <a:rPr lang="en-AU" b="1" dirty="0">
                <a:solidFill>
                  <a:srgbClr val="7030A0"/>
                </a:solidFill>
              </a:rPr>
              <a:t>Closing Prayer</a:t>
            </a:r>
          </a:p>
          <a:p>
            <a:endParaRPr lang="en-AU" dirty="0"/>
          </a:p>
          <a:p>
            <a:r>
              <a:rPr lang="en-AU" b="1" dirty="0">
                <a:solidFill>
                  <a:srgbClr val="7030A0"/>
                </a:solidFill>
              </a:rPr>
              <a:t>All: </a:t>
            </a:r>
            <a:r>
              <a:rPr lang="en-AU" dirty="0"/>
              <a:t>O God, </a:t>
            </a:r>
            <a:r>
              <a:rPr lang="en-AU" dirty="0" smtClean="0"/>
              <a:t>who </a:t>
            </a:r>
            <a:r>
              <a:rPr lang="en-AU" dirty="0"/>
              <a:t>willed your Son to die for our sake on the wood of the </a:t>
            </a:r>
            <a:r>
              <a:rPr lang="en-AU" dirty="0" smtClean="0"/>
              <a:t>Cross, </a:t>
            </a:r>
          </a:p>
          <a:p>
            <a:r>
              <a:rPr lang="en-AU" dirty="0" smtClean="0"/>
              <a:t>so </a:t>
            </a:r>
            <a:r>
              <a:rPr lang="en-AU" dirty="0"/>
              <a:t>that you might drive from us the power of the enemy,</a:t>
            </a:r>
          </a:p>
          <a:p>
            <a:r>
              <a:rPr lang="en-AU" dirty="0"/>
              <a:t>grant us, your servants, to attain the grace of the </a:t>
            </a:r>
            <a:r>
              <a:rPr lang="en-AU" dirty="0" smtClean="0"/>
              <a:t>Resurrection</a:t>
            </a:r>
            <a:r>
              <a:rPr lang="en-AU" dirty="0"/>
              <a:t>.</a:t>
            </a:r>
          </a:p>
          <a:p>
            <a:r>
              <a:rPr lang="en-AU" dirty="0"/>
              <a:t>Through our Lord Jesus Christ, your Son,</a:t>
            </a:r>
          </a:p>
          <a:p>
            <a:r>
              <a:rPr lang="en-AU" dirty="0"/>
              <a:t>who lives and reigns with you in the unity of the Holy Spirit,</a:t>
            </a:r>
          </a:p>
          <a:p>
            <a:r>
              <a:rPr lang="en-AU" dirty="0"/>
              <a:t>one God, for ever and ever. Amen</a:t>
            </a:r>
            <a:r>
              <a:rPr lang="en-AU" dirty="0" smtClean="0"/>
              <a:t>.</a:t>
            </a:r>
          </a:p>
          <a:p>
            <a:endParaRPr lang="en-AU" dirty="0"/>
          </a:p>
          <a:p>
            <a:r>
              <a:rPr lang="en-AU" dirty="0" smtClean="0"/>
              <a:t>In the name of the Father and of the Son and of the Holy Spirit. Amen.</a:t>
            </a:r>
          </a:p>
          <a:p>
            <a:endParaRPr lang="en-AU" dirty="0"/>
          </a:p>
          <a:p>
            <a:endParaRPr lang="en-AU" dirty="0" smtClean="0"/>
          </a:p>
          <a:p>
            <a:r>
              <a:rPr lang="en-AU" dirty="0" smtClean="0"/>
              <a:t>Jesus Remember me when you come into your kingdom. (</a:t>
            </a:r>
            <a:r>
              <a:rPr lang="en-AU" dirty="0" err="1" smtClean="0"/>
              <a:t>Taize</a:t>
            </a:r>
            <a:r>
              <a:rPr lang="en-AU" dirty="0" smtClean="0"/>
              <a:t>)</a:t>
            </a:r>
            <a:endParaRPr lang="en-AU" dirty="0"/>
          </a:p>
        </p:txBody>
      </p:sp>
      <p:sp>
        <p:nvSpPr>
          <p:cNvPr id="15" name="Rectangle 14"/>
          <p:cNvSpPr/>
          <p:nvPr/>
        </p:nvSpPr>
        <p:spPr>
          <a:xfrm>
            <a:off x="3574731" y="5214912"/>
            <a:ext cx="3219023" cy="923330"/>
          </a:xfrm>
          <a:prstGeom prst="rect">
            <a:avLst/>
          </a:prstGeom>
        </p:spPr>
        <p:txBody>
          <a:bodyPr wrap="none">
            <a:spAutoFit/>
          </a:bodyPr>
          <a:lstStyle/>
          <a:p>
            <a:r>
              <a:rPr lang="en-AU" dirty="0">
                <a:hlinkClick r:id="rId3"/>
              </a:rPr>
              <a:t>https://</a:t>
            </a:r>
            <a:r>
              <a:rPr lang="en-AU" dirty="0" smtClean="0">
                <a:hlinkClick r:id="rId3"/>
              </a:rPr>
              <a:t>youtu.be/RGB2E0NzO2A</a:t>
            </a:r>
            <a:endParaRPr lang="en-AU" dirty="0" smtClean="0"/>
          </a:p>
          <a:p>
            <a:endParaRPr lang="en-AU" dirty="0" smtClean="0"/>
          </a:p>
          <a:p>
            <a:endParaRPr lang="en-AU" dirty="0"/>
          </a:p>
        </p:txBody>
      </p:sp>
    </p:spTree>
    <p:extLst>
      <p:ext uri="{BB962C8B-B14F-4D97-AF65-F5344CB8AC3E}">
        <p14:creationId xmlns:p14="http://schemas.microsoft.com/office/powerpoint/2010/main" val="2754110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7071080"/>
          </a:xfrm>
          <a:prstGeom prst="rect">
            <a:avLst/>
          </a:prstGeom>
        </p:spPr>
      </p:pic>
      <p:sp>
        <p:nvSpPr>
          <p:cNvPr id="3" name="Rectangle 2"/>
          <p:cNvSpPr/>
          <p:nvPr/>
        </p:nvSpPr>
        <p:spPr>
          <a:xfrm>
            <a:off x="3122645" y="948117"/>
            <a:ext cx="6096000" cy="4617226"/>
          </a:xfrm>
          <a:prstGeom prst="rect">
            <a:avLst/>
          </a:prstGeom>
        </p:spPr>
        <p:txBody>
          <a:bodyPr>
            <a:spAutoFit/>
          </a:bodyPr>
          <a:lstStyle/>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Acknowledgements</a:t>
            </a:r>
          </a:p>
          <a:p>
            <a:pPr algn="just">
              <a:lnSpc>
                <a:spcPct val="107000"/>
              </a:lnSpc>
              <a:spcAft>
                <a:spcPts val="0"/>
              </a:spcAft>
            </a:pPr>
            <a:endParaRPr lang="en-A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AU" dirty="0" smtClean="0">
                <a:latin typeface="Calibri" panose="020F0502020204030204" pitchFamily="34" charset="0"/>
                <a:ea typeface="Calibri" panose="020F0502020204030204" pitchFamily="34" charset="0"/>
                <a:cs typeface="Times New Roman" panose="02020603050405020304" pitchFamily="18" charset="0"/>
              </a:rPr>
              <a:t>Readings </a:t>
            </a:r>
            <a:r>
              <a:rPr lang="en-AU" dirty="0">
                <a:latin typeface="Calibri" panose="020F0502020204030204" pitchFamily="34" charset="0"/>
                <a:ea typeface="Calibri" panose="020F0502020204030204" pitchFamily="34" charset="0"/>
                <a:cs typeface="Times New Roman" panose="02020603050405020304" pitchFamily="18" charset="0"/>
              </a:rPr>
              <a:t>from Tuesday of Holy Week, Closing prayer adapted from Collect of Wednesday of Holy Week </a:t>
            </a:r>
            <a:r>
              <a:rPr lang="en-AU"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https://www.liturgyhelp.com/</a:t>
            </a:r>
            <a:r>
              <a:rPr lang="en-AU" sz="24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0"/>
              </a:spcAft>
            </a:pPr>
            <a:endParaRPr lang="en-A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AU" dirty="0" smtClean="0"/>
              <a:t>The </a:t>
            </a:r>
            <a:r>
              <a:rPr lang="en-AU" dirty="0"/>
              <a:t>Lord Is My </a:t>
            </a:r>
            <a:r>
              <a:rPr lang="en-AU" dirty="0" smtClean="0"/>
              <a:t>Salvation</a:t>
            </a:r>
            <a:r>
              <a:rPr lang="en-AU" dirty="0"/>
              <a:t> Keith &amp; Kristyn Getty - </a:t>
            </a:r>
            <a:r>
              <a:rPr lang="en-AU" dirty="0">
                <a:hlinkClick r:id="rId4"/>
              </a:rPr>
              <a:t>https://www.youtube.com/watch?v=PhVEnrnwFMs</a:t>
            </a:r>
            <a:endParaRPr lang="en-AU" dirty="0"/>
          </a:p>
          <a:p>
            <a:pPr algn="just">
              <a:lnSpc>
                <a:spcPct val="107000"/>
              </a:lnSpc>
              <a:spcAft>
                <a:spcPts val="0"/>
              </a:spcAft>
            </a:pPr>
            <a:endParaRPr lang="en-AU"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Psalm 71 </a:t>
            </a:r>
            <a:r>
              <a:rPr lang="en-AU" dirty="0" smtClean="0">
                <a:latin typeface="Calibri" panose="020F0502020204030204" pitchFamily="34" charset="0"/>
                <a:ea typeface="Calibri" panose="020F0502020204030204" pitchFamily="34" charset="0"/>
                <a:cs typeface="Times New Roman" panose="02020603050405020304" pitchFamily="18" charset="0"/>
                <a:hlinkClick r:id="rId5"/>
              </a:rPr>
              <a:t>https</a:t>
            </a:r>
            <a:r>
              <a:rPr lang="en-AU" dirty="0">
                <a:latin typeface="Calibri" panose="020F0502020204030204" pitchFamily="34" charset="0"/>
                <a:ea typeface="Calibri" panose="020F0502020204030204" pitchFamily="34" charset="0"/>
                <a:cs typeface="Times New Roman" panose="02020603050405020304" pitchFamily="18" charset="0"/>
                <a:hlinkClick r:id="rId5"/>
              </a:rPr>
              <a:t>://</a:t>
            </a:r>
            <a:r>
              <a:rPr lang="en-AU" dirty="0" smtClean="0">
                <a:latin typeface="Calibri" panose="020F0502020204030204" pitchFamily="34" charset="0"/>
                <a:ea typeface="Calibri" panose="020F0502020204030204" pitchFamily="34" charset="0"/>
                <a:cs typeface="Times New Roman" panose="02020603050405020304" pitchFamily="18" charset="0"/>
                <a:hlinkClick r:id="rId5"/>
              </a:rPr>
              <a:t>www.youtube.com/watch?v=iIgoayL_wsg</a:t>
            </a:r>
            <a:endParaRPr lang="en-AU"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Psalm 71</a:t>
            </a:r>
            <a:r>
              <a:rPr lang="en-AU" dirty="0">
                <a:hlinkClick r:id="rId6"/>
              </a:rPr>
              <a:t> https://</a:t>
            </a:r>
            <a:r>
              <a:rPr lang="en-AU" dirty="0" smtClean="0">
                <a:hlinkClick r:id="rId6"/>
              </a:rPr>
              <a:t>www.youtube.com/watch?v=sqy8rUaJcZY</a:t>
            </a:r>
            <a:endParaRPr lang="en-AU" dirty="0" smtClean="0"/>
          </a:p>
          <a:p>
            <a:pPr algn="just">
              <a:lnSpc>
                <a:spcPct val="107000"/>
              </a:lnSpc>
              <a:spcAft>
                <a:spcPts val="0"/>
              </a:spcAft>
            </a:pPr>
            <a:endParaRPr lang="en-A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Jesus Remember Me </a:t>
            </a:r>
            <a:r>
              <a:rPr lang="en-AU" dirty="0" err="1" smtClean="0">
                <a:latin typeface="Calibri" panose="020F0502020204030204" pitchFamily="34" charset="0"/>
                <a:ea typeface="Calibri" panose="020F0502020204030204" pitchFamily="34" charset="0"/>
                <a:cs typeface="Times New Roman" panose="02020603050405020304" pitchFamily="18" charset="0"/>
              </a:rPr>
              <a:t>Taize</a:t>
            </a:r>
            <a:r>
              <a:rPr lang="en-AU" dirty="0" smtClean="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pPr>
            <a:r>
              <a:rPr lang="en-AU" dirty="0">
                <a:hlinkClick r:id="rId7"/>
              </a:rPr>
              <a:t>https://youtu.be/RGB2E0NzO2A</a:t>
            </a:r>
            <a:endParaRPr lang="en-AU" dirty="0"/>
          </a:p>
          <a:p>
            <a:pPr algn="just">
              <a:lnSpc>
                <a:spcPct val="107000"/>
              </a:lnSpc>
              <a:spcAft>
                <a:spcPts val="0"/>
              </a:spcAft>
            </a:pP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2738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59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34708" y="1196336"/>
            <a:ext cx="6444868" cy="4681282"/>
          </a:xfrm>
          <a:prstGeom prst="rect">
            <a:avLst/>
          </a:prstGeom>
        </p:spPr>
        <p:txBody>
          <a:bodyPr wrap="square">
            <a:spAutoFit/>
          </a:bodyPr>
          <a:lstStyle/>
          <a:p>
            <a:pPr algn="just">
              <a:lnSpc>
                <a:spcPct val="107000"/>
              </a:lnSpc>
              <a:spcAft>
                <a:spcPts val="800"/>
              </a:spcAft>
            </a:pPr>
            <a:r>
              <a:rPr lang="en-AU" sz="2000" b="1" dirty="0" smtClean="0">
                <a:solidFill>
                  <a:srgbClr val="7030A0"/>
                </a:solidFill>
                <a:effectLst/>
                <a:latin typeface="Calibri" panose="020F0502020204030204" pitchFamily="34" charset="0"/>
                <a:ea typeface="Times New Roman" panose="02020603050405020304" pitchFamily="18" charset="0"/>
                <a:cs typeface="Helvetica" panose="020B0604020202020204" pitchFamily="34" charset="0"/>
              </a:rPr>
              <a:t>All: </a:t>
            </a:r>
            <a:r>
              <a:rPr lang="en-AU" sz="2000" dirty="0" smtClean="0">
                <a:solidFill>
                  <a:srgbClr val="333333"/>
                </a:solidFill>
                <a:effectLst/>
                <a:latin typeface="Calibri" panose="020F0502020204030204" pitchFamily="34" charset="0"/>
                <a:ea typeface="Times New Roman" panose="02020603050405020304" pitchFamily="18" charset="0"/>
                <a:cs typeface="Helvetica" panose="020B0604020202020204" pitchFamily="34" charset="0"/>
              </a:rPr>
              <a:t>In the name of the Father and of the Son and of the Holy Spirit. Amen.</a:t>
            </a:r>
            <a:endParaRPr lang="en-A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AU" sz="2000" b="1" dirty="0" smtClean="0">
              <a:solidFill>
                <a:srgbClr val="7030A0"/>
              </a:solidFill>
              <a:effectLst/>
              <a:latin typeface="Calibri" panose="020F0502020204030204" pitchFamily="34" charset="0"/>
              <a:ea typeface="Times New Roman" panose="02020603050405020304" pitchFamily="18" charset="0"/>
              <a:cs typeface="Helvetica" panose="020B0604020202020204" pitchFamily="34" charset="0"/>
            </a:endParaRPr>
          </a:p>
          <a:p>
            <a:pPr algn="just">
              <a:lnSpc>
                <a:spcPct val="107000"/>
              </a:lnSpc>
              <a:spcAft>
                <a:spcPts val="800"/>
              </a:spcAft>
            </a:pPr>
            <a:r>
              <a:rPr lang="en-AU" sz="2000" b="1" dirty="0" smtClean="0">
                <a:solidFill>
                  <a:srgbClr val="7030A0"/>
                </a:solidFill>
                <a:effectLst/>
                <a:latin typeface="Calibri" panose="020F0502020204030204" pitchFamily="34" charset="0"/>
                <a:ea typeface="Times New Roman" panose="02020603050405020304" pitchFamily="18" charset="0"/>
                <a:cs typeface="Helvetica" panose="020B0604020202020204" pitchFamily="34" charset="0"/>
              </a:rPr>
              <a:t>Opening Prayer</a:t>
            </a:r>
            <a:endParaRPr lang="en-A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AU" sz="2000" b="1" dirty="0" smtClean="0">
                <a:solidFill>
                  <a:srgbClr val="7030A0"/>
                </a:solidFill>
                <a:effectLst/>
                <a:latin typeface="Calibri" panose="020F0502020204030204" pitchFamily="34" charset="0"/>
                <a:ea typeface="Times New Roman" panose="02020603050405020304" pitchFamily="18" charset="0"/>
                <a:cs typeface="Helvetica" panose="020B0604020202020204" pitchFamily="34" charset="0"/>
              </a:rPr>
              <a:t>All:</a:t>
            </a:r>
            <a:r>
              <a:rPr lang="en-AU" sz="2000" dirty="0" smtClean="0">
                <a:solidFill>
                  <a:srgbClr val="333333"/>
                </a:solidFill>
                <a:effectLst/>
                <a:latin typeface="Calibri" panose="020F0502020204030204" pitchFamily="34" charset="0"/>
                <a:ea typeface="Times New Roman" panose="02020603050405020304" pitchFamily="18" charset="0"/>
                <a:cs typeface="Helvetica" panose="020B0604020202020204" pitchFamily="34" charset="0"/>
              </a:rPr>
              <a:t> Lord God, as we enter this most holy week, some of us gather exhausted, upset or relieved the holidays are here. Some of us gather angry or despondent. Some of us have lost faith and for some, our faith is what we cling to. Some of us gather feeling uncertain of what the future holds. But Lord, what we can be sure about is that we gather as a community of Lenten people, humbly asking your protection and your strength as we look forward to the light of your Son’s resurrection. Amen.</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495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90400" cy="7182556"/>
          </a:xfrm>
          <a:prstGeom prst="rect">
            <a:avLst/>
          </a:prstGeom>
        </p:spPr>
      </p:pic>
      <p:sp>
        <p:nvSpPr>
          <p:cNvPr id="3" name="Rectangle 2"/>
          <p:cNvSpPr/>
          <p:nvPr/>
        </p:nvSpPr>
        <p:spPr>
          <a:xfrm>
            <a:off x="3623733" y="384034"/>
            <a:ext cx="6096000" cy="5909310"/>
          </a:xfrm>
          <a:prstGeom prst="rect">
            <a:avLst/>
          </a:prstGeom>
        </p:spPr>
        <p:txBody>
          <a:bodyPr>
            <a:spAutoFit/>
          </a:bodyPr>
          <a:lstStyle/>
          <a:p>
            <a:r>
              <a:rPr lang="en-AU" b="1" dirty="0">
                <a:solidFill>
                  <a:srgbClr val="7030A0"/>
                </a:solidFill>
              </a:rPr>
              <a:t>A reading from the Prophet Isaiah</a:t>
            </a:r>
            <a:r>
              <a:rPr lang="en-AU" dirty="0">
                <a:solidFill>
                  <a:srgbClr val="7030A0"/>
                </a:solidFill>
              </a:rPr>
              <a:t> </a:t>
            </a:r>
            <a:r>
              <a:rPr lang="en-AU" dirty="0"/>
              <a:t>(49:1-6) </a:t>
            </a:r>
          </a:p>
          <a:p>
            <a:r>
              <a:rPr lang="en-AU" i="1" dirty="0"/>
              <a:t> </a:t>
            </a:r>
            <a:endParaRPr lang="en-AU" dirty="0"/>
          </a:p>
          <a:p>
            <a:r>
              <a:rPr lang="en-AU" dirty="0"/>
              <a:t>Islands, listen to me,</a:t>
            </a:r>
          </a:p>
          <a:p>
            <a:r>
              <a:rPr lang="en-AU" dirty="0"/>
              <a:t>pay attention, remotest peoples.</a:t>
            </a:r>
          </a:p>
          <a:p>
            <a:r>
              <a:rPr lang="en-AU" dirty="0"/>
              <a:t>The Lord called me before I was born,</a:t>
            </a:r>
          </a:p>
          <a:p>
            <a:r>
              <a:rPr lang="en-AU" dirty="0"/>
              <a:t>from my mother’s womb he pronounced my name.</a:t>
            </a:r>
          </a:p>
          <a:p>
            <a:r>
              <a:rPr lang="en-AU" dirty="0"/>
              <a:t> </a:t>
            </a:r>
          </a:p>
          <a:p>
            <a:r>
              <a:rPr lang="en-AU" dirty="0"/>
              <a:t>He made my mouth a sharp sword,</a:t>
            </a:r>
          </a:p>
          <a:p>
            <a:r>
              <a:rPr lang="en-AU" dirty="0"/>
              <a:t>and hid me in the shadow of his hand.</a:t>
            </a:r>
          </a:p>
          <a:p>
            <a:r>
              <a:rPr lang="en-AU" dirty="0"/>
              <a:t>He made me into a sharpened arrow,</a:t>
            </a:r>
          </a:p>
          <a:p>
            <a:r>
              <a:rPr lang="en-AU" dirty="0"/>
              <a:t>and concealed me in his quiver. </a:t>
            </a:r>
          </a:p>
          <a:p>
            <a:r>
              <a:rPr lang="en-AU" dirty="0"/>
              <a:t> </a:t>
            </a:r>
          </a:p>
          <a:p>
            <a:r>
              <a:rPr lang="en-AU" dirty="0"/>
              <a:t>He said to me, ‘You are my servant Israel,</a:t>
            </a:r>
          </a:p>
          <a:p>
            <a:r>
              <a:rPr lang="en-AU" dirty="0"/>
              <a:t>in whom I shall be glorified’;</a:t>
            </a:r>
          </a:p>
          <a:p>
            <a:r>
              <a:rPr lang="en-AU" dirty="0"/>
              <a:t>while I was thinking, ‘I have toiled in vain,</a:t>
            </a:r>
          </a:p>
          <a:p>
            <a:r>
              <a:rPr lang="en-AU" dirty="0"/>
              <a:t>I have exhausted myself for nothing’;</a:t>
            </a:r>
          </a:p>
          <a:p>
            <a:r>
              <a:rPr lang="en-AU" dirty="0"/>
              <a:t> </a:t>
            </a:r>
          </a:p>
          <a:p>
            <a:r>
              <a:rPr lang="en-AU" dirty="0"/>
              <a:t>And all the while my cause was with the Lord,</a:t>
            </a:r>
          </a:p>
          <a:p>
            <a:r>
              <a:rPr lang="en-AU" dirty="0"/>
              <a:t>my reward with my God.</a:t>
            </a:r>
          </a:p>
          <a:p>
            <a:r>
              <a:rPr lang="en-AU" dirty="0"/>
              <a:t>I was honoured in the eyes of the Lord,</a:t>
            </a:r>
          </a:p>
          <a:p>
            <a:r>
              <a:rPr lang="en-AU" dirty="0"/>
              <a:t>my God was my strength.</a:t>
            </a:r>
          </a:p>
        </p:txBody>
      </p:sp>
    </p:spTree>
    <p:extLst>
      <p:ext uri="{BB962C8B-B14F-4D97-AF65-F5344CB8AC3E}">
        <p14:creationId xmlns:p14="http://schemas.microsoft.com/office/powerpoint/2010/main" val="3196655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90400" cy="7182556"/>
          </a:xfrm>
          <a:prstGeom prst="rect">
            <a:avLst/>
          </a:prstGeom>
        </p:spPr>
      </p:pic>
      <p:sp>
        <p:nvSpPr>
          <p:cNvPr id="4" name="Rectangle 3"/>
          <p:cNvSpPr/>
          <p:nvPr/>
        </p:nvSpPr>
        <p:spPr>
          <a:xfrm>
            <a:off x="3752850" y="1027848"/>
            <a:ext cx="6096000" cy="4241418"/>
          </a:xfrm>
          <a:prstGeom prst="rect">
            <a:avLst/>
          </a:prstGeom>
        </p:spPr>
        <p:txBody>
          <a:bodyPr>
            <a:spAutoFit/>
          </a:bodyPr>
          <a:lstStyle/>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And now the Lord has spoken,</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he who formed me in the womb to be his servant,</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to bring Jacob back to him,</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to gather Israel to him:</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‘It is not enough for you to be my servant,</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to restore the tribes of Jacob and bring back </a:t>
            </a:r>
            <a:endParaRPr lang="en-AU"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the </a:t>
            </a:r>
            <a:r>
              <a:rPr lang="en-AU" dirty="0">
                <a:latin typeface="Calibri" panose="020F0502020204030204" pitchFamily="34" charset="0"/>
                <a:ea typeface="Calibri" panose="020F0502020204030204" pitchFamily="34" charset="0"/>
                <a:cs typeface="Times New Roman" panose="02020603050405020304" pitchFamily="18" charset="0"/>
              </a:rPr>
              <a:t>survivors of Israel;</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I will make you the light of the nations</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so that my salvation may reach to the ends of the earth.’</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The word of the </a:t>
            </a:r>
            <a:r>
              <a:rPr lang="en-AU" dirty="0" smtClean="0">
                <a:latin typeface="Calibri" panose="020F0502020204030204" pitchFamily="34" charset="0"/>
                <a:ea typeface="Calibri" panose="020F0502020204030204" pitchFamily="34" charset="0"/>
                <a:cs typeface="Times New Roman" panose="02020603050405020304" pitchFamily="18" charset="0"/>
              </a:rPr>
              <a:t>Lord.</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AU"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All</a:t>
            </a: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en-AU" dirty="0">
                <a:latin typeface="Calibri" panose="020F0502020204030204" pitchFamily="34" charset="0"/>
                <a:ea typeface="Calibri" panose="020F0502020204030204" pitchFamily="34" charset="0"/>
                <a:cs typeface="Times New Roman" panose="02020603050405020304" pitchFamily="18" charset="0"/>
              </a:rPr>
              <a:t>Thanks be to God.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9128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090400" cy="7182556"/>
          </a:xfrm>
          <a:prstGeom prst="rect">
            <a:avLst/>
          </a:prstGeom>
        </p:spPr>
      </p:pic>
      <p:sp>
        <p:nvSpPr>
          <p:cNvPr id="3" name="Rectangle 2"/>
          <p:cNvSpPr/>
          <p:nvPr/>
        </p:nvSpPr>
        <p:spPr>
          <a:xfrm>
            <a:off x="3770488" y="491911"/>
            <a:ext cx="6096000" cy="2777492"/>
          </a:xfrm>
          <a:prstGeom prst="rect">
            <a:avLst/>
          </a:prstGeom>
        </p:spPr>
        <p:txBody>
          <a:bodyPr>
            <a:spAutoFit/>
          </a:bodyPr>
          <a:lstStyle/>
          <a:p>
            <a:pPr algn="just">
              <a:lnSpc>
                <a:spcPct val="107000"/>
              </a:lnSpc>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Responsorial Psalm</a:t>
            </a:r>
            <a:r>
              <a:rPr lang="en-AU"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en-AU" dirty="0">
                <a:latin typeface="Calibri" panose="020F0502020204030204" pitchFamily="34" charset="0"/>
                <a:ea typeface="Calibri" panose="020F0502020204030204" pitchFamily="34" charset="0"/>
                <a:cs typeface="Times New Roman" panose="02020603050405020304" pitchFamily="18" charset="0"/>
              </a:rPr>
              <a:t>(</a:t>
            </a:r>
            <a:r>
              <a:rPr lang="en-AU" sz="16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5"/>
              </a:rPr>
              <a:t>Ps 70:1-6. 15. 17. R. v.15</a:t>
            </a:r>
            <a:r>
              <a:rPr lang="en-AU" sz="1600" dirty="0" smtClean="0">
                <a:latin typeface="Calibri" panose="020F0502020204030204" pitchFamily="34" charset="0"/>
                <a:ea typeface="Calibri" panose="020F0502020204030204" pitchFamily="34" charset="0"/>
                <a:cs typeface="Times New Roman" panose="02020603050405020304" pitchFamily="18" charset="0"/>
              </a:rPr>
              <a:t>)</a:t>
            </a:r>
            <a:r>
              <a:rPr lang="en-AU" sz="1400" dirty="0">
                <a:latin typeface="Calibri" panose="020F0502020204030204" pitchFamily="34" charset="0"/>
                <a:ea typeface="Calibri" panose="020F0502020204030204" pitchFamily="34" charset="0"/>
                <a:cs typeface="Times New Roman" panose="02020603050405020304" pitchFamily="18" charset="0"/>
              </a:rPr>
              <a:t> </a:t>
            </a:r>
            <a:r>
              <a:rPr lang="en-AU" sz="1400" dirty="0" smtClean="0">
                <a:latin typeface="Calibri" panose="020F0502020204030204" pitchFamily="34" charset="0"/>
                <a:ea typeface="Calibri" panose="020F0502020204030204" pitchFamily="34" charset="0"/>
                <a:cs typeface="Times New Roman" panose="02020603050405020304" pitchFamily="18" charset="0"/>
              </a:rPr>
              <a:t>please </a:t>
            </a:r>
            <a:r>
              <a:rPr lang="en-AU" sz="1400" dirty="0">
                <a:latin typeface="Calibri" panose="020F0502020204030204" pitchFamily="34" charset="0"/>
                <a:ea typeface="Calibri" panose="020F0502020204030204" pitchFamily="34" charset="0"/>
                <a:cs typeface="Times New Roman" panose="02020603050405020304" pitchFamily="18" charset="0"/>
              </a:rPr>
              <a:t>join in singing</a:t>
            </a:r>
          </a:p>
          <a:p>
            <a:pPr algn="just">
              <a:lnSpc>
                <a:spcPct val="107000"/>
              </a:lnSpc>
              <a:spcAft>
                <a:spcPts val="0"/>
              </a:spcAft>
            </a:pP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(R.)</a:t>
            </a:r>
            <a:r>
              <a:rPr lang="en-AU" b="1" dirty="0">
                <a:latin typeface="Calibri" panose="020F0502020204030204" pitchFamily="34" charset="0"/>
                <a:ea typeface="Calibri" panose="020F0502020204030204" pitchFamily="34" charset="0"/>
                <a:cs typeface="Times New Roman" panose="02020603050405020304" pitchFamily="18" charset="0"/>
              </a:rPr>
              <a:t> I will sing of your salvation</a:t>
            </a:r>
            <a:r>
              <a:rPr lang="en-AU" b="1"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0"/>
              </a:spcAft>
            </a:pPr>
            <a:endParaRPr lang="en-AU"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AU"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AU"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AU"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AU" sz="1400"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IgoayL_wsg"/>
          <p:cNvPicPr>
            <a:picLocks noRot="1" noChangeAspect="1"/>
          </p:cNvPicPr>
          <p:nvPr>
            <a:videoFile r:link="rId1"/>
          </p:nvPr>
        </p:nvPicPr>
        <p:blipFill>
          <a:blip r:embed="rId6"/>
          <a:stretch>
            <a:fillRect/>
          </a:stretch>
        </p:blipFill>
        <p:spPr>
          <a:xfrm>
            <a:off x="1123244" y="1883480"/>
            <a:ext cx="4572000" cy="2571750"/>
          </a:xfrm>
          <a:prstGeom prst="rect">
            <a:avLst/>
          </a:prstGeom>
        </p:spPr>
      </p:pic>
      <p:pic>
        <p:nvPicPr>
          <p:cNvPr id="5" name="sqy8rUaJcZY"/>
          <p:cNvPicPr>
            <a:picLocks noRot="1" noChangeAspect="1"/>
          </p:cNvPicPr>
          <p:nvPr>
            <a:videoFile r:link="rId2"/>
          </p:nvPr>
        </p:nvPicPr>
        <p:blipFill>
          <a:blip r:embed="rId7"/>
          <a:stretch>
            <a:fillRect/>
          </a:stretch>
        </p:blipFill>
        <p:spPr>
          <a:xfrm>
            <a:off x="6606822" y="1880657"/>
            <a:ext cx="4572000" cy="2571750"/>
          </a:xfrm>
          <a:prstGeom prst="rect">
            <a:avLst/>
          </a:prstGeom>
        </p:spPr>
      </p:pic>
      <p:sp>
        <p:nvSpPr>
          <p:cNvPr id="6" name="TextBox 5"/>
          <p:cNvSpPr txBox="1"/>
          <p:nvPr/>
        </p:nvSpPr>
        <p:spPr>
          <a:xfrm>
            <a:off x="3770488" y="4856647"/>
            <a:ext cx="4492978" cy="276999"/>
          </a:xfrm>
          <a:prstGeom prst="rect">
            <a:avLst/>
          </a:prstGeom>
          <a:noFill/>
        </p:spPr>
        <p:txBody>
          <a:bodyPr wrap="square" rtlCol="0">
            <a:spAutoFit/>
          </a:bodyPr>
          <a:lstStyle/>
          <a:p>
            <a:r>
              <a:rPr lang="en-AU" sz="1200" dirty="0" smtClean="0"/>
              <a:t>Double click to sing one of the psalm settings</a:t>
            </a:r>
            <a:endParaRPr lang="en-AU" sz="1200" dirty="0"/>
          </a:p>
        </p:txBody>
      </p:sp>
    </p:spTree>
    <p:extLst>
      <p:ext uri="{BB962C8B-B14F-4D97-AF65-F5344CB8AC3E}">
        <p14:creationId xmlns:p14="http://schemas.microsoft.com/office/powerpoint/2010/main" val="3927058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90400" cy="7182556"/>
          </a:xfrm>
          <a:prstGeom prst="rect">
            <a:avLst/>
          </a:prstGeom>
        </p:spPr>
      </p:pic>
      <p:sp>
        <p:nvSpPr>
          <p:cNvPr id="3" name="Rectangle 2"/>
          <p:cNvSpPr/>
          <p:nvPr/>
        </p:nvSpPr>
        <p:spPr>
          <a:xfrm>
            <a:off x="3305174" y="585267"/>
            <a:ext cx="6753225" cy="388696"/>
          </a:xfrm>
          <a:prstGeom prst="rect">
            <a:avLst/>
          </a:prstGeom>
        </p:spPr>
        <p:txBody>
          <a:bodyPr wrap="square">
            <a:spAutoFit/>
          </a:bodyPr>
          <a:lstStyle/>
          <a:p>
            <a:pPr algn="ctr">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Words of Reflection </a:t>
            </a:r>
            <a:r>
              <a:rPr lang="en-AU" sz="1600" dirty="0">
                <a:solidFill>
                  <a:srgbClr val="7030A0"/>
                </a:solidFill>
                <a:latin typeface="Calibri" panose="020F0502020204030204" pitchFamily="34" charset="0"/>
                <a:ea typeface="Calibri" panose="020F0502020204030204" pitchFamily="34" charset="0"/>
                <a:cs typeface="Times New Roman" panose="02020603050405020304" pitchFamily="18" charset="0"/>
              </a:rPr>
              <a:t>(pause and reflect for a minute between each stanza</a:t>
            </a:r>
            <a:r>
              <a:rPr lang="en-AU" sz="1600"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a:t>
            </a:r>
            <a:endParaRPr lang="en-A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3657599" y="1559230"/>
            <a:ext cx="5591176" cy="923330"/>
          </a:xfrm>
          <a:prstGeom prst="rect">
            <a:avLst/>
          </a:prstGeom>
          <a:noFill/>
        </p:spPr>
        <p:txBody>
          <a:bodyPr wrap="square" rtlCol="0">
            <a:spAutoFit/>
          </a:bodyPr>
          <a:lstStyle/>
          <a:p>
            <a:pPr algn="just"/>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L:</a:t>
            </a:r>
            <a:r>
              <a:rPr lang="en-AU" dirty="0">
                <a:latin typeface="Calibri" panose="020F0502020204030204" pitchFamily="34" charset="0"/>
                <a:ea typeface="Calibri" panose="020F0502020204030204" pitchFamily="34" charset="0"/>
                <a:cs typeface="Times New Roman" panose="02020603050405020304" pitchFamily="18" charset="0"/>
              </a:rPr>
              <a:t> We all know that we have been through a very trying time certainly here at work, but also perhaps with our own families or with our own personal </a:t>
            </a:r>
            <a:r>
              <a:rPr lang="en-AU" dirty="0" smtClean="0">
                <a:latin typeface="Calibri" panose="020F0502020204030204" pitchFamily="34" charset="0"/>
                <a:ea typeface="Calibri" panose="020F0502020204030204" pitchFamily="34" charset="0"/>
                <a:cs typeface="Times New Roman" panose="02020603050405020304" pitchFamily="18" charset="0"/>
              </a:rPr>
              <a:t>struggles.</a:t>
            </a:r>
            <a:endParaRPr lang="en-AU" dirty="0"/>
          </a:p>
        </p:txBody>
      </p:sp>
      <p:sp>
        <p:nvSpPr>
          <p:cNvPr id="5" name="TextBox 4"/>
          <p:cNvSpPr txBox="1"/>
          <p:nvPr/>
        </p:nvSpPr>
        <p:spPr>
          <a:xfrm>
            <a:off x="3657599" y="3029639"/>
            <a:ext cx="5791201" cy="685059"/>
          </a:xfrm>
          <a:prstGeom prst="rect">
            <a:avLst/>
          </a:prstGeom>
          <a:noFill/>
        </p:spPr>
        <p:txBody>
          <a:bodyPr wrap="square" rtlCol="0">
            <a:spAutoFit/>
          </a:bodyPr>
          <a:lstStyle/>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L: </a:t>
            </a:r>
            <a:r>
              <a:rPr lang="en-AU" dirty="0">
                <a:latin typeface="Calibri" panose="020F0502020204030204" pitchFamily="34" charset="0"/>
                <a:ea typeface="Calibri" panose="020F0502020204030204" pitchFamily="34" charset="0"/>
                <a:cs typeface="Times New Roman" panose="02020603050405020304" pitchFamily="18" charset="0"/>
              </a:rPr>
              <a:t>Covid-19 continues to have </a:t>
            </a:r>
            <a:r>
              <a:rPr lang="en-AU" dirty="0" smtClean="0">
                <a:latin typeface="Calibri" panose="020F0502020204030204" pitchFamily="34" charset="0"/>
                <a:ea typeface="Calibri" panose="020F0502020204030204" pitchFamily="34" charset="0"/>
                <a:cs typeface="Times New Roman" panose="02020603050405020304" pitchFamily="18" charset="0"/>
              </a:rPr>
              <a:t>its </a:t>
            </a:r>
            <a:r>
              <a:rPr lang="en-AU" dirty="0">
                <a:latin typeface="Calibri" panose="020F0502020204030204" pitchFamily="34" charset="0"/>
                <a:ea typeface="Calibri" panose="020F0502020204030204" pitchFamily="34" charset="0"/>
                <a:cs typeface="Times New Roman" panose="02020603050405020304" pitchFamily="18" charset="0"/>
              </a:rPr>
              <a:t>impact around the world.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3657599" y="3782985"/>
            <a:ext cx="5791201" cy="1277786"/>
          </a:xfrm>
          <a:prstGeom prst="rect">
            <a:avLst/>
          </a:prstGeom>
          <a:noFill/>
        </p:spPr>
        <p:txBody>
          <a:bodyPr wrap="square" rtlCol="0">
            <a:spAutoFit/>
          </a:bodyPr>
          <a:lstStyle/>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L: </a:t>
            </a:r>
            <a:r>
              <a:rPr lang="en-AU" dirty="0">
                <a:latin typeface="Calibri" panose="020F0502020204030204" pitchFamily="34" charset="0"/>
                <a:ea typeface="Calibri" panose="020F0502020204030204" pitchFamily="34" charset="0"/>
                <a:cs typeface="Times New Roman" panose="02020603050405020304" pitchFamily="18" charset="0"/>
              </a:rPr>
              <a:t>However, the scripture from the Old Testament today talks about being a servant, and it is in light of Jesus’ ultimate sacrifice in dying on the cross in service to us and to his Father’s will, that we listen and reflect.  </a:t>
            </a:r>
            <a:endParaRPr lang="en-AU"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525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 y="0"/>
            <a:ext cx="12192000" cy="6858000"/>
          </a:xfrm>
          <a:prstGeom prst="rect">
            <a:avLst/>
          </a:prstGeom>
        </p:spPr>
      </p:pic>
      <p:sp>
        <p:nvSpPr>
          <p:cNvPr id="3" name="Rectangle 2"/>
          <p:cNvSpPr/>
          <p:nvPr/>
        </p:nvSpPr>
        <p:spPr>
          <a:xfrm>
            <a:off x="3619156" y="673235"/>
            <a:ext cx="6096000" cy="981423"/>
          </a:xfrm>
          <a:prstGeom prst="rect">
            <a:avLst/>
          </a:prstGeom>
        </p:spPr>
        <p:txBody>
          <a:bodyPr>
            <a:spAutoFit/>
          </a:bodyPr>
          <a:lstStyle/>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L:</a:t>
            </a:r>
            <a:r>
              <a:rPr lang="en-AU" dirty="0">
                <a:latin typeface="Calibri" panose="020F0502020204030204" pitchFamily="34" charset="0"/>
                <a:ea typeface="Calibri" panose="020F0502020204030204" pitchFamily="34" charset="0"/>
                <a:cs typeface="Times New Roman" panose="02020603050405020304" pitchFamily="18" charset="0"/>
              </a:rPr>
              <a:t> </a:t>
            </a:r>
            <a:r>
              <a:rPr lang="en-AU" dirty="0" smtClean="0">
                <a:latin typeface="Calibri" panose="020F0502020204030204" pitchFamily="34" charset="0"/>
                <a:ea typeface="Calibri" panose="020F0502020204030204" pitchFamily="34" charset="0"/>
                <a:cs typeface="Times New Roman" panose="02020603050405020304" pitchFamily="18" charset="0"/>
              </a:rPr>
              <a:t>In </a:t>
            </a:r>
            <a:r>
              <a:rPr lang="en-AU" dirty="0">
                <a:latin typeface="Calibri" panose="020F0502020204030204" pitchFamily="34" charset="0"/>
                <a:ea typeface="Calibri" panose="020F0502020204030204" pitchFamily="34" charset="0"/>
                <a:cs typeface="Times New Roman" panose="02020603050405020304" pitchFamily="18" charset="0"/>
              </a:rPr>
              <a:t>so many ways we have been servants above and beyond in the past few weeks. Servants to our families, our students, their parents and even our colleagues. Is it worth it? </a:t>
            </a:r>
            <a:endParaRPr lang="en-AU"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3619156" y="1948490"/>
            <a:ext cx="6096000" cy="981423"/>
          </a:xfrm>
          <a:prstGeom prst="rect">
            <a:avLst/>
          </a:prstGeom>
          <a:noFill/>
        </p:spPr>
        <p:txBody>
          <a:bodyPr wrap="square" rtlCol="0">
            <a:spAutoFit/>
          </a:bodyPr>
          <a:lstStyle/>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L: </a:t>
            </a:r>
            <a:r>
              <a:rPr lang="en-AU" dirty="0">
                <a:latin typeface="Calibri" panose="020F0502020204030204" pitchFamily="34" charset="0"/>
                <a:ea typeface="Calibri" panose="020F0502020204030204" pitchFamily="34" charset="0"/>
                <a:cs typeface="Times New Roman" panose="02020603050405020304" pitchFamily="18" charset="0"/>
              </a:rPr>
              <a:t>Yes it’s worth it! What if Jesus had asked the same question about dying on the cross? There would be no promise of eternal life. He is our salvation.</a:t>
            </a:r>
            <a:endParaRPr lang="en-AU"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3619156" y="3319807"/>
            <a:ext cx="6096000" cy="1574149"/>
          </a:xfrm>
          <a:prstGeom prst="rect">
            <a:avLst/>
          </a:prstGeom>
          <a:noFill/>
        </p:spPr>
        <p:txBody>
          <a:bodyPr wrap="square" rtlCol="0">
            <a:spAutoFit/>
          </a:bodyPr>
          <a:lstStyle/>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L: </a:t>
            </a:r>
            <a:r>
              <a:rPr lang="en-AU" dirty="0">
                <a:latin typeface="Calibri" panose="020F0502020204030204" pitchFamily="34" charset="0"/>
                <a:ea typeface="Calibri" panose="020F0502020204030204" pitchFamily="34" charset="0"/>
                <a:cs typeface="Times New Roman" panose="02020603050405020304" pitchFamily="18" charset="0"/>
              </a:rPr>
              <a:t>For some of us our service has been a struggle. But let us offer up that service to God as we come to Holy Week and hope that will have time and strength to reflect on Jesus</a:t>
            </a:r>
            <a:r>
              <a:rPr lang="en-AU" dirty="0" smtClean="0">
                <a:latin typeface="Calibri" panose="020F0502020204030204" pitchFamily="34" charset="0"/>
                <a:ea typeface="Calibri" panose="020F0502020204030204" pitchFamily="34" charset="0"/>
                <a:cs typeface="Times New Roman" panose="02020603050405020304" pitchFamily="18" charset="0"/>
              </a:rPr>
              <a:t>’ </a:t>
            </a:r>
            <a:r>
              <a:rPr lang="en-AU" dirty="0">
                <a:latin typeface="Calibri" panose="020F0502020204030204" pitchFamily="34" charset="0"/>
                <a:ea typeface="Calibri" panose="020F0502020204030204" pitchFamily="34" charset="0"/>
                <a:cs typeface="Times New Roman" panose="02020603050405020304" pitchFamily="18" charset="0"/>
              </a:rPr>
              <a:t>passion and his death as we approach </a:t>
            </a:r>
            <a:r>
              <a:rPr lang="en-AU" dirty="0" smtClean="0">
                <a:latin typeface="Calibri" panose="020F0502020204030204" pitchFamily="34" charset="0"/>
                <a:ea typeface="Calibri" panose="020F0502020204030204" pitchFamily="34" charset="0"/>
                <a:cs typeface="Times New Roman" panose="02020603050405020304" pitchFamily="18" charset="0"/>
              </a:rPr>
              <a:t>Holy </a:t>
            </a:r>
            <a:r>
              <a:rPr lang="en-AU" dirty="0">
                <a:latin typeface="Calibri" panose="020F0502020204030204" pitchFamily="34" charset="0"/>
                <a:ea typeface="Calibri" panose="020F0502020204030204" pitchFamily="34" charset="0"/>
                <a:cs typeface="Times New Roman" panose="02020603050405020304" pitchFamily="18" charset="0"/>
              </a:rPr>
              <a:t>Thursday and Good Friday  and </a:t>
            </a:r>
            <a:r>
              <a:rPr lang="en-AU" dirty="0" smtClean="0">
                <a:latin typeface="Calibri" panose="020F0502020204030204" pitchFamily="34" charset="0"/>
                <a:ea typeface="Calibri" panose="020F0502020204030204" pitchFamily="34" charset="0"/>
                <a:cs typeface="Times New Roman" panose="02020603050405020304" pitchFamily="18" charset="0"/>
              </a:rPr>
              <a:t>finally, </a:t>
            </a:r>
            <a:r>
              <a:rPr lang="en-AU" dirty="0">
                <a:latin typeface="Calibri" panose="020F0502020204030204" pitchFamily="34" charset="0"/>
                <a:ea typeface="Calibri" panose="020F0502020204030204" pitchFamily="34" charset="0"/>
                <a:cs typeface="Times New Roman" panose="02020603050405020304" pitchFamily="18" charset="0"/>
              </a:rPr>
              <a:t>Jesus’ resurrection at Easter.</a:t>
            </a:r>
            <a:endParaRPr lang="en-AU"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386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90400" cy="7182556"/>
          </a:xfrm>
          <a:prstGeom prst="rect">
            <a:avLst/>
          </a:prstGeom>
        </p:spPr>
      </p:pic>
      <p:sp>
        <p:nvSpPr>
          <p:cNvPr id="3" name="Rectangle 2"/>
          <p:cNvSpPr/>
          <p:nvPr/>
        </p:nvSpPr>
        <p:spPr>
          <a:xfrm>
            <a:off x="3667125" y="863747"/>
            <a:ext cx="6096000" cy="4834144"/>
          </a:xfrm>
          <a:prstGeom prst="rect">
            <a:avLst/>
          </a:prstGeom>
        </p:spPr>
        <p:txBody>
          <a:bodyPr>
            <a:spAutoFit/>
          </a:bodyPr>
          <a:lstStyle/>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Prayers of Intercession</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L:</a:t>
            </a:r>
            <a:r>
              <a:rPr lang="en-AU" dirty="0">
                <a:latin typeface="Calibri" panose="020F0502020204030204" pitchFamily="34" charset="0"/>
                <a:ea typeface="Calibri" panose="020F0502020204030204" pitchFamily="34" charset="0"/>
                <a:cs typeface="Times New Roman" panose="02020603050405020304" pitchFamily="18" charset="0"/>
              </a:rPr>
              <a:t> The very heart of our worship has been taken from us this year. We therefore ask God, as servants, to grant our prayers.</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Our response is: </a:t>
            </a:r>
            <a:r>
              <a:rPr lang="en-AU" b="1" dirty="0">
                <a:latin typeface="Calibri" panose="020F0502020204030204" pitchFamily="34" charset="0"/>
                <a:ea typeface="Calibri" panose="020F0502020204030204" pitchFamily="34" charset="0"/>
                <a:cs typeface="Times New Roman" panose="02020603050405020304" pitchFamily="18" charset="0"/>
              </a:rPr>
              <a:t>Lord we are your servants, grant our </a:t>
            </a:r>
            <a:r>
              <a:rPr lang="en-AU" b="1" dirty="0" smtClean="0">
                <a:latin typeface="Calibri" panose="020F0502020204030204" pitchFamily="34" charset="0"/>
                <a:ea typeface="Calibri" panose="020F0502020204030204" pitchFamily="34" charset="0"/>
                <a:cs typeface="Times New Roman" panose="02020603050405020304" pitchFamily="18" charset="0"/>
              </a:rPr>
              <a:t>prayer.</a:t>
            </a:r>
            <a:endParaRPr lang="en-AU"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 </a:t>
            </a:r>
            <a:endParaRPr lang="en-AU" sz="1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L</a:t>
            </a: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a:t>
            </a:r>
            <a:r>
              <a:rPr lang="en-AU" dirty="0">
                <a:latin typeface="Calibri" panose="020F0502020204030204" pitchFamily="34" charset="0"/>
                <a:ea typeface="Calibri" panose="020F0502020204030204" pitchFamily="34" charset="0"/>
                <a:cs typeface="Times New Roman" panose="02020603050405020304" pitchFamily="18" charset="0"/>
              </a:rPr>
              <a:t> We pray for all teachers, support staff and professionals that work with children during this time of pandemic. </a:t>
            </a:r>
            <a:endParaRPr lang="en-AU"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Lord </a:t>
            </a:r>
            <a:r>
              <a:rPr lang="en-AU" dirty="0">
                <a:latin typeface="Calibri" panose="020F0502020204030204" pitchFamily="34" charset="0"/>
                <a:ea typeface="Calibri" panose="020F0502020204030204" pitchFamily="34" charset="0"/>
                <a:cs typeface="Times New Roman" panose="02020603050405020304" pitchFamily="18" charset="0"/>
              </a:rPr>
              <a:t>grant them strength. </a:t>
            </a:r>
            <a:r>
              <a:rPr lang="en-AU" dirty="0">
                <a:solidFill>
                  <a:srgbClr val="7030A0"/>
                </a:solidFill>
                <a:latin typeface="Calibri" panose="020F0502020204030204" pitchFamily="34" charset="0"/>
                <a:ea typeface="Calibri" panose="020F0502020204030204" pitchFamily="34" charset="0"/>
                <a:cs typeface="Times New Roman" panose="02020603050405020304" pitchFamily="18" charset="0"/>
              </a:rPr>
              <a:t>(R)</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L</a:t>
            </a: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a:t>
            </a:r>
            <a:r>
              <a:rPr lang="en-AU" dirty="0">
                <a:latin typeface="Calibri" panose="020F0502020204030204" pitchFamily="34" charset="0"/>
                <a:ea typeface="Calibri" panose="020F0502020204030204" pitchFamily="34" charset="0"/>
                <a:cs typeface="Times New Roman" panose="02020603050405020304" pitchFamily="18" charset="0"/>
              </a:rPr>
              <a:t> We pray for the families in our particular community. </a:t>
            </a:r>
            <a:endParaRPr lang="en-AU"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Lord </a:t>
            </a:r>
            <a:r>
              <a:rPr lang="en-AU" dirty="0">
                <a:latin typeface="Calibri" panose="020F0502020204030204" pitchFamily="34" charset="0"/>
                <a:ea typeface="Calibri" panose="020F0502020204030204" pitchFamily="34" charset="0"/>
                <a:cs typeface="Times New Roman" panose="02020603050405020304" pitchFamily="18" charset="0"/>
              </a:rPr>
              <a:t>grant them patience.</a:t>
            </a:r>
            <a:r>
              <a:rPr lang="en-AU" dirty="0">
                <a:solidFill>
                  <a:srgbClr val="7030A0"/>
                </a:solidFill>
                <a:latin typeface="Calibri" panose="020F0502020204030204" pitchFamily="34" charset="0"/>
                <a:ea typeface="Calibri" panose="020F0502020204030204" pitchFamily="34" charset="0"/>
                <a:cs typeface="Times New Roman" panose="02020603050405020304" pitchFamily="18" charset="0"/>
              </a:rPr>
              <a:t> (R)</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a:latin typeface="Calibri" panose="020F0502020204030204" pitchFamily="34" charset="0"/>
                <a:ea typeface="Calibri" panose="020F0502020204030204" pitchFamily="34" charset="0"/>
                <a:cs typeface="Times New Roman" panose="02020603050405020304" pitchFamily="18" charset="0"/>
              </a:rPr>
              <a:t>L: </a:t>
            </a:r>
            <a:r>
              <a:rPr lang="en-AU" dirty="0">
                <a:latin typeface="Calibri" panose="020F0502020204030204" pitchFamily="34" charset="0"/>
                <a:ea typeface="Calibri" panose="020F0502020204030204" pitchFamily="34" charset="0"/>
                <a:cs typeface="Times New Roman" panose="02020603050405020304" pitchFamily="18" charset="0"/>
              </a:rPr>
              <a:t>We pray for all medical personnel that are serving their communities. Lord grant them compassion.</a:t>
            </a:r>
            <a:r>
              <a:rPr lang="en-AU" dirty="0">
                <a:solidFill>
                  <a:srgbClr val="7030A0"/>
                </a:solidFill>
                <a:latin typeface="Calibri" panose="020F0502020204030204" pitchFamily="34" charset="0"/>
                <a:ea typeface="Calibri" panose="020F0502020204030204" pitchFamily="34" charset="0"/>
                <a:cs typeface="Times New Roman" panose="02020603050405020304" pitchFamily="18" charset="0"/>
              </a:rPr>
              <a:t> (R)</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950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14300"/>
            <a:ext cx="12420600" cy="7182556"/>
          </a:xfrm>
          <a:prstGeom prst="rect">
            <a:avLst/>
          </a:prstGeom>
        </p:spPr>
      </p:pic>
      <p:sp>
        <p:nvSpPr>
          <p:cNvPr id="3" name="Rectangle 2"/>
          <p:cNvSpPr/>
          <p:nvPr/>
        </p:nvSpPr>
        <p:spPr>
          <a:xfrm>
            <a:off x="3711575" y="1200049"/>
            <a:ext cx="6096000" cy="3945054"/>
          </a:xfrm>
          <a:prstGeom prst="rect">
            <a:avLst/>
          </a:prstGeom>
        </p:spPr>
        <p:txBody>
          <a:bodyPr>
            <a:spAutoFit/>
          </a:bodyPr>
          <a:lstStyle/>
          <a:p>
            <a:pPr algn="just">
              <a:lnSpc>
                <a:spcPct val="107000"/>
              </a:lnSpc>
              <a:spcAft>
                <a:spcPts val="0"/>
              </a:spcAft>
            </a:pPr>
            <a:endParaRPr lang="en-AU"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Our response is: </a:t>
            </a:r>
            <a:r>
              <a:rPr lang="en-AU" b="1" dirty="0">
                <a:latin typeface="Calibri" panose="020F0502020204030204" pitchFamily="34" charset="0"/>
                <a:ea typeface="Calibri" panose="020F0502020204030204" pitchFamily="34" charset="0"/>
                <a:cs typeface="Times New Roman" panose="02020603050405020304" pitchFamily="18" charset="0"/>
              </a:rPr>
              <a:t>Lord we are your servants, grant our </a:t>
            </a:r>
            <a:r>
              <a:rPr lang="en-AU" b="1" dirty="0" smtClean="0">
                <a:latin typeface="Calibri" panose="020F0502020204030204" pitchFamily="34" charset="0"/>
                <a:ea typeface="Calibri" panose="020F0502020204030204" pitchFamily="34" charset="0"/>
                <a:cs typeface="Times New Roman" panose="02020603050405020304" pitchFamily="18" charset="0"/>
              </a:rPr>
              <a:t>prayer.</a:t>
            </a:r>
            <a:endParaRPr lang="en-AU"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AU"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smtClean="0">
                <a:latin typeface="Calibri" panose="020F0502020204030204" pitchFamily="34" charset="0"/>
                <a:ea typeface="Calibri" panose="020F0502020204030204" pitchFamily="34" charset="0"/>
                <a:cs typeface="Times New Roman" panose="02020603050405020304" pitchFamily="18" charset="0"/>
              </a:rPr>
              <a:t>L</a:t>
            </a:r>
            <a:r>
              <a:rPr lang="en-AU" b="1" dirty="0">
                <a:latin typeface="Calibri" panose="020F0502020204030204" pitchFamily="34" charset="0"/>
                <a:ea typeface="Calibri" panose="020F0502020204030204" pitchFamily="34" charset="0"/>
                <a:cs typeface="Times New Roman" panose="02020603050405020304" pitchFamily="18" charset="0"/>
              </a:rPr>
              <a:t>:</a:t>
            </a:r>
            <a:r>
              <a:rPr lang="en-AU" dirty="0">
                <a:latin typeface="Calibri" panose="020F0502020204030204" pitchFamily="34" charset="0"/>
                <a:ea typeface="Calibri" panose="020F0502020204030204" pitchFamily="34" charset="0"/>
                <a:cs typeface="Times New Roman" panose="02020603050405020304" pitchFamily="18" charset="0"/>
              </a:rPr>
              <a:t> We pray for leaders responsible for making decisions at this time in our world. Lord grant them wisdom.</a:t>
            </a:r>
            <a:r>
              <a:rPr lang="en-AU" dirty="0">
                <a:solidFill>
                  <a:srgbClr val="7030A0"/>
                </a:solidFill>
                <a:latin typeface="Calibri" panose="020F0502020204030204" pitchFamily="34" charset="0"/>
                <a:ea typeface="Calibri" panose="020F0502020204030204" pitchFamily="34" charset="0"/>
                <a:cs typeface="Times New Roman" panose="02020603050405020304" pitchFamily="18" charset="0"/>
              </a:rPr>
              <a:t> (R)</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a:latin typeface="Calibri" panose="020F0502020204030204" pitchFamily="34" charset="0"/>
                <a:ea typeface="Calibri" panose="020F0502020204030204" pitchFamily="34" charset="0"/>
                <a:cs typeface="Times New Roman" panose="02020603050405020304" pitchFamily="18" charset="0"/>
              </a:rPr>
              <a:t>L:</a:t>
            </a:r>
            <a:r>
              <a:rPr lang="en-AU" dirty="0">
                <a:latin typeface="Calibri" panose="020F0502020204030204" pitchFamily="34" charset="0"/>
                <a:ea typeface="Calibri" panose="020F0502020204030204" pitchFamily="34" charset="0"/>
                <a:cs typeface="Times New Roman" panose="02020603050405020304" pitchFamily="18" charset="0"/>
              </a:rPr>
              <a:t> We pray for people of all faiths who cannot gather as a worshiping community. Lord grant them unity.</a:t>
            </a:r>
            <a:r>
              <a:rPr lang="en-AU" dirty="0">
                <a:solidFill>
                  <a:srgbClr val="7030A0"/>
                </a:solidFill>
                <a:latin typeface="Calibri" panose="020F0502020204030204" pitchFamily="34" charset="0"/>
                <a:ea typeface="Calibri" panose="020F0502020204030204" pitchFamily="34" charset="0"/>
                <a:cs typeface="Times New Roman" panose="02020603050405020304" pitchFamily="18" charset="0"/>
              </a:rPr>
              <a:t> (R)</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b="1" dirty="0">
                <a:latin typeface="Calibri" panose="020F0502020204030204" pitchFamily="34" charset="0"/>
                <a:ea typeface="Calibri" panose="020F0502020204030204" pitchFamily="34" charset="0"/>
                <a:cs typeface="Times New Roman" panose="02020603050405020304" pitchFamily="18" charset="0"/>
              </a:rPr>
              <a:t>L:</a:t>
            </a:r>
            <a:r>
              <a:rPr lang="en-AU" dirty="0">
                <a:latin typeface="Calibri" panose="020F0502020204030204" pitchFamily="34" charset="0"/>
                <a:ea typeface="Calibri" panose="020F0502020204030204" pitchFamily="34" charset="0"/>
                <a:cs typeface="Times New Roman" panose="02020603050405020304" pitchFamily="18" charset="0"/>
              </a:rPr>
              <a:t> We pray especially for Catholics and all Christian denominations who look towards Jesus’ Resurrection. </a:t>
            </a:r>
            <a:endParaRPr lang="en-AU"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smtClean="0">
                <a:latin typeface="Calibri" panose="020F0502020204030204" pitchFamily="34" charset="0"/>
                <a:ea typeface="Calibri" panose="020F0502020204030204" pitchFamily="34" charset="0"/>
                <a:cs typeface="Times New Roman" panose="02020603050405020304" pitchFamily="18" charset="0"/>
              </a:rPr>
              <a:t>Lord </a:t>
            </a:r>
            <a:r>
              <a:rPr lang="en-AU" dirty="0">
                <a:latin typeface="Calibri" panose="020F0502020204030204" pitchFamily="34" charset="0"/>
                <a:ea typeface="Calibri" panose="020F0502020204030204" pitchFamily="34" charset="0"/>
                <a:cs typeface="Times New Roman" panose="02020603050405020304" pitchFamily="18" charset="0"/>
              </a:rPr>
              <a:t>grant them hope.</a:t>
            </a:r>
            <a:r>
              <a:rPr lang="en-AU" dirty="0">
                <a:solidFill>
                  <a:srgbClr val="7030A0"/>
                </a:solidFill>
                <a:latin typeface="Calibri" panose="020F0502020204030204" pitchFamily="34" charset="0"/>
                <a:ea typeface="Calibri" panose="020F0502020204030204" pitchFamily="34" charset="0"/>
                <a:cs typeface="Times New Roman" panose="02020603050405020304" pitchFamily="18" charset="0"/>
              </a:rPr>
              <a:t> (R)</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AU" dirty="0">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74012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315</TotalTime>
  <Words>1074</Words>
  <Application>Microsoft Office PowerPoint</Application>
  <PresentationFormat>Widescreen</PresentationFormat>
  <Paragraphs>110</Paragraphs>
  <Slides>12</Slides>
  <Notes>0</Notes>
  <HiddenSlides>0</HiddenSlides>
  <MMClips>3</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Adobe Garamond Pro</vt:lpstr>
      <vt:lpstr>Arial</vt:lpstr>
      <vt:lpstr>Calibri</vt:lpstr>
      <vt:lpstr>Calibri Light</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Louisa Cataldo</dc:creator>
  <cp:lastModifiedBy>David Neilson</cp:lastModifiedBy>
  <cp:revision>34</cp:revision>
  <dcterms:created xsi:type="dcterms:W3CDTF">2020-04-01T01:33:44Z</dcterms:created>
  <dcterms:modified xsi:type="dcterms:W3CDTF">2020-04-02T02:38:56Z</dcterms:modified>
</cp:coreProperties>
</file>