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64" r:id="rId8"/>
    <p:sldId id="267" r:id="rId9"/>
    <p:sldId id="259" r:id="rId10"/>
    <p:sldId id="26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E34327-865C-47F5-90E5-CD4B4C5DBD6A}"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410325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48017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183210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0945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5927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E34327-865C-47F5-90E5-CD4B4C5DBD6A}" type="datetimeFigureOut">
              <a:rPr lang="en-AU" smtClean="0"/>
              <a:t>25/06/18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117301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E34327-865C-47F5-90E5-CD4B4C5DBD6A}" type="datetimeFigureOut">
              <a:rPr lang="en-AU" smtClean="0"/>
              <a:t>25/06/18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2050877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34327-865C-47F5-90E5-CD4B4C5DBD6A}"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350555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34327-865C-47F5-90E5-CD4B4C5DBD6A}"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390364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34327-865C-47F5-90E5-CD4B4C5DBD6A}"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145512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34327-865C-47F5-90E5-CD4B4C5DBD6A}"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27850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320543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E34327-865C-47F5-90E5-CD4B4C5DBD6A}" type="datetimeFigureOut">
              <a:rPr lang="en-AU" smtClean="0"/>
              <a:t>25/06/18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218208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E34327-865C-47F5-90E5-CD4B4C5DBD6A}" type="datetimeFigureOut">
              <a:rPr lang="en-AU" smtClean="0"/>
              <a:t>25/06/18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416257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34327-865C-47F5-90E5-CD4B4C5DBD6A}" type="datetimeFigureOut">
              <a:rPr lang="en-AU" smtClean="0"/>
              <a:t>25/06/18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32640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220925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34327-865C-47F5-90E5-CD4B4C5DBD6A}"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425866-AE0B-4BAE-ABD9-D7F6B261E51E}" type="slidenum">
              <a:rPr lang="en-AU" smtClean="0"/>
              <a:t>‹#›</a:t>
            </a:fld>
            <a:endParaRPr lang="en-AU"/>
          </a:p>
        </p:txBody>
      </p:sp>
    </p:spTree>
    <p:extLst>
      <p:ext uri="{BB962C8B-B14F-4D97-AF65-F5344CB8AC3E}">
        <p14:creationId xmlns:p14="http://schemas.microsoft.com/office/powerpoint/2010/main" val="264800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3E34327-865C-47F5-90E5-CD4B4C5DBD6A}" type="datetimeFigureOut">
              <a:rPr lang="en-AU" smtClean="0"/>
              <a:t>25/06/18</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9425866-AE0B-4BAE-ABD9-D7F6B261E51E}" type="slidenum">
              <a:rPr lang="en-AU" smtClean="0"/>
              <a:t>‹#›</a:t>
            </a:fld>
            <a:endParaRPr lang="en-AU"/>
          </a:p>
        </p:txBody>
      </p:sp>
    </p:spTree>
    <p:extLst>
      <p:ext uri="{BB962C8B-B14F-4D97-AF65-F5344CB8AC3E}">
        <p14:creationId xmlns:p14="http://schemas.microsoft.com/office/powerpoint/2010/main" val="27573407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Being Human: </a:t>
            </a:r>
            <a:br>
              <a:rPr lang="en-AU" dirty="0" smtClean="0"/>
            </a:br>
            <a:r>
              <a:rPr lang="en-AU" dirty="0" smtClean="0"/>
              <a:t>Implications of </a:t>
            </a:r>
            <a:br>
              <a:rPr lang="en-AU" dirty="0" smtClean="0"/>
            </a:br>
            <a:r>
              <a:rPr lang="en-AU" dirty="0" smtClean="0"/>
              <a:t>Early Christian Understanding</a:t>
            </a:r>
            <a:endParaRPr lang="en-AU" dirty="0"/>
          </a:p>
        </p:txBody>
      </p:sp>
      <p:sp>
        <p:nvSpPr>
          <p:cNvPr id="3" name="Subtitle 2"/>
          <p:cNvSpPr>
            <a:spLocks noGrp="1"/>
          </p:cNvSpPr>
          <p:nvPr>
            <p:ph type="subTitle" idx="1"/>
          </p:nvPr>
        </p:nvSpPr>
        <p:spPr/>
        <p:txBody>
          <a:bodyPr>
            <a:normAutofit fontScale="85000" lnSpcReduction="10000"/>
          </a:bodyPr>
          <a:lstStyle/>
          <a:p>
            <a:r>
              <a:rPr lang="en-AU" dirty="0" smtClean="0"/>
              <a:t>Professor Renée Köhler-Ryan</a:t>
            </a:r>
          </a:p>
          <a:p>
            <a:r>
              <a:rPr lang="en-AU" dirty="0" smtClean="0"/>
              <a:t>Dean, School of Philosophy and Theology</a:t>
            </a:r>
          </a:p>
          <a:p>
            <a:r>
              <a:rPr lang="en-AU" dirty="0" smtClean="0"/>
              <a:t>University of Notre Dame Australia</a:t>
            </a:r>
            <a:endParaRPr lang="en-AU" dirty="0"/>
          </a:p>
        </p:txBody>
      </p:sp>
    </p:spTree>
    <p:extLst>
      <p:ext uri="{BB962C8B-B14F-4D97-AF65-F5344CB8AC3E}">
        <p14:creationId xmlns:p14="http://schemas.microsoft.com/office/powerpoint/2010/main" val="3420507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to walk in the footsteps of Paul?</a:t>
            </a:r>
            <a:br>
              <a:rPr lang="en-AU" dirty="0" smtClean="0"/>
            </a:br>
            <a:r>
              <a:rPr lang="en-AU" dirty="0" smtClean="0"/>
              <a:t>Follow Christ</a:t>
            </a:r>
            <a:endParaRPr lang="en-AU" dirty="0"/>
          </a:p>
        </p:txBody>
      </p:sp>
      <p:sp>
        <p:nvSpPr>
          <p:cNvPr id="5" name="Text Placeholder 4"/>
          <p:cNvSpPr>
            <a:spLocks noGrp="1"/>
          </p:cNvSpPr>
          <p:nvPr>
            <p:ph type="body" sz="half" idx="2"/>
          </p:nvPr>
        </p:nvSpPr>
        <p:spPr/>
        <p:txBody>
          <a:bodyPr>
            <a:normAutofit/>
          </a:bodyPr>
          <a:lstStyle/>
          <a:p>
            <a:pPr algn="l"/>
            <a:r>
              <a:rPr lang="en-AU" dirty="0" smtClean="0"/>
              <a:t>-</a:t>
            </a:r>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20760" b="20760"/>
          <a:stretch>
            <a:fillRect/>
          </a:stretch>
        </p:blipFill>
        <p:spPr/>
      </p:pic>
    </p:spTree>
    <p:extLst>
      <p:ext uri="{BB962C8B-B14F-4D97-AF65-F5344CB8AC3E}">
        <p14:creationId xmlns:p14="http://schemas.microsoft.com/office/powerpoint/2010/main" val="1049905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Implications for following Christ in emerging Church and Today</a:t>
            </a:r>
          </a:p>
        </p:txBody>
      </p:sp>
      <p:sp>
        <p:nvSpPr>
          <p:cNvPr id="3" name="Content Placeholder 2"/>
          <p:cNvSpPr>
            <a:spLocks noGrp="1"/>
          </p:cNvSpPr>
          <p:nvPr>
            <p:ph idx="1"/>
          </p:nvPr>
        </p:nvSpPr>
        <p:spPr/>
        <p:txBody>
          <a:bodyPr>
            <a:normAutofit lnSpcReduction="10000"/>
          </a:bodyPr>
          <a:lstStyle/>
          <a:p>
            <a:r>
              <a:rPr lang="en-AU" dirty="0"/>
              <a:t>Going out to all nations – how?</a:t>
            </a:r>
          </a:p>
          <a:p>
            <a:r>
              <a:rPr lang="en-AU" dirty="0"/>
              <a:t>- A relationship with Christ Comes First</a:t>
            </a:r>
          </a:p>
          <a:p>
            <a:r>
              <a:rPr lang="en-AU" dirty="0"/>
              <a:t>- The good life, only through first living in and through Christ</a:t>
            </a:r>
          </a:p>
          <a:p>
            <a:r>
              <a:rPr lang="en-AU" dirty="0"/>
              <a:t>- Catholic Social Teaching is part of the picture, but only because it depends on living “in Christ”:</a:t>
            </a:r>
          </a:p>
          <a:p>
            <a:r>
              <a:rPr lang="en-AU" dirty="0"/>
              <a:t>- Pillars of Catholic Social Teaching:</a:t>
            </a:r>
          </a:p>
          <a:p>
            <a:pPr indent="-342900">
              <a:buAutoNum type="arabicPeriod"/>
            </a:pPr>
            <a:r>
              <a:rPr lang="en-AU" dirty="0"/>
              <a:t>Dignity of the Human Person</a:t>
            </a:r>
          </a:p>
          <a:p>
            <a:pPr indent="-342900">
              <a:buAutoNum type="arabicPeriod"/>
            </a:pPr>
            <a:r>
              <a:rPr lang="en-AU" dirty="0"/>
              <a:t>Common Good</a:t>
            </a:r>
          </a:p>
          <a:p>
            <a:pPr indent="-342900">
              <a:buAutoNum type="arabicPeriod"/>
            </a:pPr>
            <a:r>
              <a:rPr lang="en-AU" dirty="0"/>
              <a:t>Solidarity</a:t>
            </a:r>
          </a:p>
          <a:p>
            <a:pPr indent="-342900">
              <a:buAutoNum type="arabicPeriod"/>
            </a:pPr>
            <a:r>
              <a:rPr lang="en-AU" dirty="0"/>
              <a:t>Subsidiarity</a:t>
            </a:r>
          </a:p>
          <a:p>
            <a:endParaRPr lang="en-AU" dirty="0"/>
          </a:p>
        </p:txBody>
      </p:sp>
    </p:spTree>
    <p:extLst>
      <p:ext uri="{BB962C8B-B14F-4D97-AF65-F5344CB8AC3E}">
        <p14:creationId xmlns:p14="http://schemas.microsoft.com/office/powerpoint/2010/main" val="425126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Conversion of Saul to Paul</a:t>
            </a:r>
            <a:endParaRPr lang="en-AU" dirty="0"/>
          </a:p>
        </p:txBody>
      </p:sp>
      <p:sp>
        <p:nvSpPr>
          <p:cNvPr id="4" name="Content Placeholder 3"/>
          <p:cNvSpPr>
            <a:spLocks noGrp="1"/>
          </p:cNvSpPr>
          <p:nvPr>
            <p:ph sz="half" idx="1"/>
          </p:nvPr>
        </p:nvSpPr>
        <p:spPr/>
        <p:txBody>
          <a:bodyPr/>
          <a:lstStyle/>
          <a:p>
            <a:r>
              <a:rPr lang="en-AU" dirty="0" smtClean="0"/>
              <a:t>There at the stoning of St. Stephen</a:t>
            </a:r>
          </a:p>
          <a:p>
            <a:r>
              <a:rPr lang="en-AU" dirty="0" smtClean="0"/>
              <a:t>Persecutor of Christians</a:t>
            </a:r>
          </a:p>
          <a:p>
            <a:r>
              <a:rPr lang="en-AU" dirty="0" smtClean="0"/>
              <a:t>A scholar and a Jew; a tentmaker</a:t>
            </a:r>
          </a:p>
          <a:p>
            <a:r>
              <a:rPr lang="en-AU" dirty="0" smtClean="0"/>
              <a:t>Completely turned around</a:t>
            </a:r>
          </a:p>
          <a:p>
            <a:r>
              <a:rPr lang="en-AU" dirty="0" smtClean="0"/>
              <a:t>New life and a new name</a:t>
            </a:r>
          </a:p>
          <a:p>
            <a:r>
              <a:rPr lang="en-AU" dirty="0" smtClean="0"/>
              <a:t>A radically new vocation</a:t>
            </a:r>
          </a:p>
          <a:p>
            <a:r>
              <a:rPr lang="en-AU" dirty="0" smtClean="0"/>
              <a:t>Increased discipleship: Jews and Gentiles</a:t>
            </a:r>
            <a:endParaRPr lang="en-AU"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90314" y="1731963"/>
            <a:ext cx="3089809" cy="4059237"/>
          </a:xfrm>
        </p:spPr>
      </p:pic>
    </p:spTree>
    <p:extLst>
      <p:ext uri="{BB962C8B-B14F-4D97-AF65-F5344CB8AC3E}">
        <p14:creationId xmlns:p14="http://schemas.microsoft.com/office/powerpoint/2010/main" val="1129932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Paul: to be Christian is to be “in Christ”</a:t>
            </a:r>
            <a:endParaRPr lang="en-AU" dirty="0"/>
          </a:p>
        </p:txBody>
      </p:sp>
      <p:sp>
        <p:nvSpPr>
          <p:cNvPr id="6" name="Content Placeholder 5"/>
          <p:cNvSpPr>
            <a:spLocks noGrp="1"/>
          </p:cNvSpPr>
          <p:nvPr>
            <p:ph idx="1"/>
          </p:nvPr>
        </p:nvSpPr>
        <p:spPr/>
        <p:txBody>
          <a:bodyPr/>
          <a:lstStyle/>
          <a:p>
            <a:r>
              <a:rPr lang="en-AU" i="1" dirty="0" smtClean="0"/>
              <a:t>If the apostle Paul were asked today, “What is a Christian?” I imagine him saying something like, “‘a Christian is a person ‘in Christ.’” But that simple answer would inevitably provoke another question, “Pray tell, brother Paul, what does it mean for a person to be ‘in Christ’?” At which point I visualize Paul sitting down to tell the story of redemption beginning with Abraham, Moses, and David, then the prophets, both “major” and “minor,” before ending with an account of Jesus’s life, death, resurrection, and ascension. Woven into the narrative would be an account of how he himself came to be a person “in Christ,” what that meant for his own sense of identity and what it should mean for all persons who call themselves “Christians.”</a:t>
            </a:r>
          </a:p>
          <a:p>
            <a:pPr lvl="1"/>
            <a:r>
              <a:rPr lang="en-AU" dirty="0" smtClean="0"/>
              <a:t>Sven </a:t>
            </a:r>
            <a:r>
              <a:rPr lang="en-AU" dirty="0" err="1" smtClean="0"/>
              <a:t>Soderlund</a:t>
            </a:r>
            <a:r>
              <a:rPr lang="en-AU" dirty="0" smtClean="0"/>
              <a:t>, “Paul: The Christian as an ‘In-Christ’ Person”, In </a:t>
            </a:r>
            <a:r>
              <a:rPr lang="en-AU" i="1" dirty="0" smtClean="0"/>
              <a:t>Sources of the Christian Self: A Cultural History of Christian Identity</a:t>
            </a:r>
            <a:r>
              <a:rPr lang="en-AU" dirty="0" smtClean="0"/>
              <a:t>, edited by James M Houston and Jens Zimmermann (Grand Rapids: </a:t>
            </a:r>
            <a:r>
              <a:rPr lang="en-AU" dirty="0" err="1" smtClean="0"/>
              <a:t>Eerdman</a:t>
            </a:r>
            <a:r>
              <a:rPr lang="en-AU" dirty="0" smtClean="0"/>
              <a:t>, 2018)</a:t>
            </a:r>
            <a:endParaRPr lang="en-AU" dirty="0"/>
          </a:p>
        </p:txBody>
      </p:sp>
    </p:spTree>
    <p:extLst>
      <p:ext uri="{BB962C8B-B14F-4D97-AF65-F5344CB8AC3E}">
        <p14:creationId xmlns:p14="http://schemas.microsoft.com/office/powerpoint/2010/main" val="128353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Paul writes about being human</a:t>
            </a:r>
            <a:endParaRPr lang="en-AU" dirty="0"/>
          </a:p>
        </p:txBody>
      </p:sp>
      <p:sp>
        <p:nvSpPr>
          <p:cNvPr id="7" name="Text Placeholder 6"/>
          <p:cNvSpPr>
            <a:spLocks noGrp="1"/>
          </p:cNvSpPr>
          <p:nvPr>
            <p:ph type="body" idx="1"/>
          </p:nvPr>
        </p:nvSpPr>
        <p:spPr/>
        <p:txBody>
          <a:bodyPr/>
          <a:lstStyle/>
          <a:p>
            <a:r>
              <a:rPr lang="en-AU" dirty="0" smtClean="0"/>
              <a:t>2 Corinthians 12: 2-5</a:t>
            </a:r>
            <a:endParaRPr lang="en-AU" dirty="0"/>
          </a:p>
        </p:txBody>
      </p:sp>
      <p:sp>
        <p:nvSpPr>
          <p:cNvPr id="8" name="Content Placeholder 7"/>
          <p:cNvSpPr>
            <a:spLocks noGrp="1"/>
          </p:cNvSpPr>
          <p:nvPr>
            <p:ph sz="half" idx="2"/>
          </p:nvPr>
        </p:nvSpPr>
        <p:spPr/>
        <p:txBody>
          <a:bodyPr/>
          <a:lstStyle/>
          <a:p>
            <a:r>
              <a:rPr lang="en-AU" dirty="0"/>
              <a:t>“I know a man in Christ who fourteen years ago – still in the body? I do not know; or out of the body? I do not know: God knows – was caught up right into the third heaven. And I know that this man – still in the body? Or outside the body? I do not know, God knows – was caught up into Paradise and heard words that cannot and may not be spoken by any human being</a:t>
            </a:r>
            <a:r>
              <a:rPr lang="en-AU" dirty="0" smtClean="0"/>
              <a:t>.”</a:t>
            </a:r>
            <a:endParaRPr lang="en-AU" dirty="0"/>
          </a:p>
        </p:txBody>
      </p:sp>
      <p:sp>
        <p:nvSpPr>
          <p:cNvPr id="9" name="Text Placeholder 8"/>
          <p:cNvSpPr>
            <a:spLocks noGrp="1"/>
          </p:cNvSpPr>
          <p:nvPr>
            <p:ph type="body" sz="quarter" idx="3"/>
          </p:nvPr>
        </p:nvSpPr>
        <p:spPr/>
        <p:txBody>
          <a:bodyPr/>
          <a:lstStyle/>
          <a:p>
            <a:r>
              <a:rPr lang="en-AU" dirty="0" smtClean="0"/>
              <a:t>2 Corinthians 12: 7-10</a:t>
            </a:r>
            <a:endParaRPr lang="en-AU" dirty="0"/>
          </a:p>
        </p:txBody>
      </p:sp>
      <p:sp>
        <p:nvSpPr>
          <p:cNvPr id="10" name="Content Placeholder 9"/>
          <p:cNvSpPr>
            <a:spLocks noGrp="1"/>
          </p:cNvSpPr>
          <p:nvPr>
            <p:ph sz="quarter" idx="4"/>
          </p:nvPr>
        </p:nvSpPr>
        <p:spPr/>
        <p:txBody>
          <a:bodyPr>
            <a:normAutofit fontScale="92500" lnSpcReduction="10000"/>
          </a:bodyPr>
          <a:lstStyle/>
          <a:p>
            <a:r>
              <a:rPr lang="en-AU" dirty="0" smtClean="0"/>
              <a:t>“…so that I should not get above myself, I was given a thorn in the flesh, a messenger from Satan to batter me and prevent me from getting above myself. About this, I have three times pleaded with the Lord that it might leave me; but he has answered me, ‘My grace is enough for you: for power is at full stretch in weakness.’ It is, then, about my weaknesses that I am happiest of all to boast, so that the power of Christ may rest upon me; and that is why I am glad of weaknesses, insults, constraints, persecutions and distress for Christ’s sake. For it is when I am weak that I am strong.”</a:t>
            </a:r>
            <a:endParaRPr lang="en-AU" dirty="0"/>
          </a:p>
        </p:txBody>
      </p:sp>
    </p:spTree>
    <p:extLst>
      <p:ext uri="{BB962C8B-B14F-4D97-AF65-F5344CB8AC3E}">
        <p14:creationId xmlns:p14="http://schemas.microsoft.com/office/powerpoint/2010/main" val="314202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Paul living the beatitudes:</a:t>
            </a:r>
            <a:endParaRPr lang="en-AU"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88178" y="1731963"/>
            <a:ext cx="2711807" cy="4059237"/>
          </a:xfrm>
        </p:spPr>
      </p:pic>
      <p:sp>
        <p:nvSpPr>
          <p:cNvPr id="5" name="Content Placeholder 4"/>
          <p:cNvSpPr>
            <a:spLocks noGrp="1"/>
          </p:cNvSpPr>
          <p:nvPr>
            <p:ph sz="half" idx="2"/>
          </p:nvPr>
        </p:nvSpPr>
        <p:spPr/>
        <p:txBody>
          <a:bodyPr>
            <a:normAutofit/>
          </a:bodyPr>
          <a:lstStyle/>
          <a:p>
            <a:r>
              <a:rPr lang="en-AU" dirty="0" smtClean="0"/>
              <a:t>Poor in spirit</a:t>
            </a:r>
          </a:p>
          <a:p>
            <a:r>
              <a:rPr lang="en-AU" dirty="0" smtClean="0"/>
              <a:t>Weak </a:t>
            </a:r>
            <a:r>
              <a:rPr lang="en-AU" dirty="0"/>
              <a:t>yet </a:t>
            </a:r>
            <a:r>
              <a:rPr lang="en-AU" dirty="0" smtClean="0"/>
              <a:t>strong </a:t>
            </a:r>
          </a:p>
          <a:p>
            <a:r>
              <a:rPr lang="en-AU" dirty="0"/>
              <a:t>P</a:t>
            </a:r>
            <a:r>
              <a:rPr lang="en-AU" dirty="0" smtClean="0"/>
              <a:t>ersecuted </a:t>
            </a:r>
            <a:r>
              <a:rPr lang="en-AU" dirty="0"/>
              <a:t>and </a:t>
            </a:r>
            <a:r>
              <a:rPr lang="en-AU" dirty="0" smtClean="0"/>
              <a:t>loved</a:t>
            </a:r>
          </a:p>
          <a:p>
            <a:r>
              <a:rPr lang="en-AU" dirty="0" smtClean="0"/>
              <a:t>Inheriting the kingdom</a:t>
            </a:r>
          </a:p>
          <a:p>
            <a:endParaRPr lang="en-AU" dirty="0"/>
          </a:p>
          <a:p>
            <a:endParaRPr lang="en-AU" dirty="0" smtClean="0"/>
          </a:p>
          <a:p>
            <a:r>
              <a:rPr lang="en-AU" sz="1500" dirty="0" smtClean="0">
                <a:effectLst/>
              </a:rPr>
              <a:t>Picture: Anonymous, </a:t>
            </a:r>
            <a:r>
              <a:rPr lang="en-AU" sz="1500" i="1" dirty="0" smtClean="0">
                <a:effectLst/>
              </a:rPr>
              <a:t>The </a:t>
            </a:r>
            <a:r>
              <a:rPr lang="en-AU" sz="1500" i="1" dirty="0">
                <a:effectLst/>
              </a:rPr>
              <a:t>Sermon on the </a:t>
            </a:r>
            <a:r>
              <a:rPr lang="en-AU" sz="1500" i="1" dirty="0" smtClean="0">
                <a:effectLst/>
              </a:rPr>
              <a:t>Mount</a:t>
            </a:r>
            <a:r>
              <a:rPr lang="en-AU" sz="1500" dirty="0" smtClean="0">
                <a:effectLst/>
              </a:rPr>
              <a:t>, illumination </a:t>
            </a:r>
            <a:r>
              <a:rPr lang="en-AU" sz="1500" dirty="0">
                <a:effectLst/>
              </a:rPr>
              <a:t>— 13th </a:t>
            </a:r>
            <a:r>
              <a:rPr lang="en-AU" sz="1500" dirty="0" smtClean="0">
                <a:effectLst/>
              </a:rPr>
              <a:t>century,  </a:t>
            </a:r>
            <a:r>
              <a:rPr lang="en-AU" sz="1500" dirty="0">
                <a:effectLst/>
              </a:rPr>
              <a:t>https://www.artbible.info/art/large/117.html</a:t>
            </a:r>
          </a:p>
          <a:p>
            <a:pPr lvl="1"/>
            <a:endParaRPr lang="en-AU" dirty="0"/>
          </a:p>
        </p:txBody>
      </p:sp>
    </p:spTree>
    <p:extLst>
      <p:ext uri="{BB962C8B-B14F-4D97-AF65-F5344CB8AC3E}">
        <p14:creationId xmlns:p14="http://schemas.microsoft.com/office/powerpoint/2010/main" val="104699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passage: Galatians 2: 20-21</a:t>
            </a:r>
            <a:endParaRPr lang="en-AU" dirty="0"/>
          </a:p>
        </p:txBody>
      </p:sp>
      <p:sp>
        <p:nvSpPr>
          <p:cNvPr id="3" name="Content Placeholder 2"/>
          <p:cNvSpPr>
            <a:spLocks noGrp="1"/>
          </p:cNvSpPr>
          <p:nvPr>
            <p:ph sz="half" idx="1"/>
          </p:nvPr>
        </p:nvSpPr>
        <p:spPr/>
        <p:txBody>
          <a:bodyPr>
            <a:normAutofit lnSpcReduction="10000"/>
          </a:bodyPr>
          <a:lstStyle/>
          <a:p>
            <a:r>
              <a:rPr lang="en-AU" dirty="0" smtClean="0"/>
              <a:t>“I have been crucified with Christ and yet I am alive; yet it is no longer I, but Christ living in me. The life that I am now living, subject to the limitation of human nature, I am living in faith, faith in the Son of </a:t>
            </a:r>
            <a:r>
              <a:rPr lang="en-AU" dirty="0" smtClean="0"/>
              <a:t>God </a:t>
            </a:r>
            <a:r>
              <a:rPr lang="en-AU" dirty="0" smtClean="0"/>
              <a:t>who loved me and gave himself for me. I am not setting aside God’s grace as of no value; it is merely that if saving justice comes through the Law, Christ died needlessly.”</a:t>
            </a:r>
          </a:p>
          <a:p>
            <a:pPr lvl="1"/>
            <a:r>
              <a:rPr lang="en-AU" dirty="0" smtClean="0"/>
              <a:t>Picture: Caravaggio, </a:t>
            </a:r>
            <a:r>
              <a:rPr lang="en-AU" i="1" dirty="0" smtClean="0"/>
              <a:t>Conversion of St. Paul</a:t>
            </a:r>
            <a:r>
              <a:rPr lang="en-AU" dirty="0"/>
              <a:t>, https://www.artbible.info/art/large/3.html</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09495" y="1731963"/>
            <a:ext cx="3251448" cy="4059237"/>
          </a:xfrm>
        </p:spPr>
      </p:pic>
    </p:spTree>
    <p:extLst>
      <p:ext uri="{BB962C8B-B14F-4D97-AF65-F5344CB8AC3E}">
        <p14:creationId xmlns:p14="http://schemas.microsoft.com/office/powerpoint/2010/main" val="271384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Being Human in Christ:</a:t>
            </a:r>
            <a:br>
              <a:rPr lang="en-AU" dirty="0" smtClean="0"/>
            </a:br>
            <a:r>
              <a:rPr lang="en-AU" dirty="0" smtClean="0"/>
              <a:t>Sacrificial Love (1 Cor. 12)</a:t>
            </a:r>
            <a:endParaRPr lang="en-AU" dirty="0"/>
          </a:p>
        </p:txBody>
      </p:sp>
      <p:sp>
        <p:nvSpPr>
          <p:cNvPr id="3" name="Content Placeholder 2"/>
          <p:cNvSpPr>
            <a:spLocks noGrp="1"/>
          </p:cNvSpPr>
          <p:nvPr>
            <p:ph idx="1"/>
          </p:nvPr>
        </p:nvSpPr>
        <p:spPr/>
        <p:txBody>
          <a:bodyPr>
            <a:normAutofit fontScale="92500" lnSpcReduction="10000"/>
          </a:bodyPr>
          <a:lstStyle/>
          <a:p>
            <a:r>
              <a:rPr lang="en-AU" i="1" dirty="0" smtClean="0"/>
              <a:t>For as with the human body which is a unity although it has many parts – all the parts of the body, though many, still making up one single body – so it is with Christ. We were baptised into one body in a single Spirit, Jews as well as Greeks, slaves as well as free men, and we were all given the same Spirit to drink. And indeed the body consists not of one member but of many. If the foot were to say, ‘I am not a hand and so do not belong to bye body,’ it does not belong to the body any the less for that. Or if the ear were to say, ‘I am not an eye, and so I do not belong to the body,’ that would not stop its belonging to the body. If the whole body were just an eye, how would there be any hearing? If the whole body were hearing, how would there be any smelling?....</a:t>
            </a:r>
          </a:p>
          <a:p>
            <a:r>
              <a:rPr lang="en-AU" i="1" dirty="0"/>
              <a:t>T</a:t>
            </a:r>
            <a:r>
              <a:rPr lang="en-AU" i="1" dirty="0" smtClean="0"/>
              <a:t>he weakest parts of the body are the most indispensable</a:t>
            </a:r>
          </a:p>
          <a:p>
            <a:r>
              <a:rPr lang="en-AU" i="1" dirty="0" smtClean="0"/>
              <a:t>The least dignified have the most dignity</a:t>
            </a:r>
          </a:p>
          <a:p>
            <a:r>
              <a:rPr lang="en-AU" i="1" dirty="0" smtClean="0"/>
              <a:t>The less presentable are given the “greater </a:t>
            </a:r>
            <a:r>
              <a:rPr lang="en-AU" i="1" dirty="0" err="1" smtClean="0"/>
              <a:t>presentability</a:t>
            </a:r>
            <a:r>
              <a:rPr lang="en-AU" i="1" dirty="0" smtClean="0"/>
              <a:t>”</a:t>
            </a:r>
          </a:p>
          <a:p>
            <a:r>
              <a:rPr lang="en-AU" i="1" dirty="0" smtClean="0"/>
              <a:t>If one part is hurt, every part shares the pain; if joyful, every part is joyful”</a:t>
            </a:r>
          </a:p>
        </p:txBody>
      </p:sp>
    </p:spTree>
    <p:extLst>
      <p:ext uri="{BB962C8B-B14F-4D97-AF65-F5344CB8AC3E}">
        <p14:creationId xmlns:p14="http://schemas.microsoft.com/office/powerpoint/2010/main" val="3741366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 Corinthians 12: 27-30</a:t>
            </a:r>
            <a:endParaRPr lang="en-AU" dirty="0"/>
          </a:p>
        </p:txBody>
      </p:sp>
      <p:sp>
        <p:nvSpPr>
          <p:cNvPr id="3" name="Content Placeholder 2"/>
          <p:cNvSpPr>
            <a:spLocks noGrp="1"/>
          </p:cNvSpPr>
          <p:nvPr>
            <p:ph sz="half" idx="1"/>
          </p:nvPr>
        </p:nvSpPr>
        <p:spPr/>
        <p:txBody>
          <a:bodyPr/>
          <a:lstStyle/>
          <a:p>
            <a:r>
              <a:rPr lang="en-AU" i="1" dirty="0" smtClean="0"/>
              <a:t>“Now Christ’s body is yourselves, each of you with a part to play in the whole. And those whom God has appointed in the Church are, first apostles, secondly prophets, thirdly teachers; after them, miraculous powers, then gifts of healing, helpful acts, guidance, various kinds of tongues. Are all of them apostles? Or all prophets? Or all teachers? Or all miracle-workers? Do all have the gifts of healing? Do all of them speak in tongues and all interpret them?”</a:t>
            </a:r>
          </a:p>
          <a:p>
            <a:endParaRPr lang="en-AU" i="1" dirty="0"/>
          </a:p>
        </p:txBody>
      </p:sp>
      <p:pic>
        <p:nvPicPr>
          <p:cNvPr id="5"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2363" y="2073011"/>
            <a:ext cx="5065712" cy="3377141"/>
          </a:xfrm>
        </p:spPr>
      </p:pic>
    </p:spTree>
    <p:extLst>
      <p:ext uri="{BB962C8B-B14F-4D97-AF65-F5344CB8AC3E}">
        <p14:creationId xmlns:p14="http://schemas.microsoft.com/office/powerpoint/2010/main" val="1711288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Practical implications for communities</a:t>
            </a:r>
            <a:endParaRPr lang="en-AU" dirty="0"/>
          </a:p>
        </p:txBody>
      </p:sp>
      <p:sp>
        <p:nvSpPr>
          <p:cNvPr id="3" name="Content Placeholder 2"/>
          <p:cNvSpPr>
            <a:spLocks noGrp="1"/>
          </p:cNvSpPr>
          <p:nvPr>
            <p:ph idx="1"/>
          </p:nvPr>
        </p:nvSpPr>
        <p:spPr/>
        <p:txBody>
          <a:bodyPr/>
          <a:lstStyle/>
          <a:p>
            <a:r>
              <a:rPr lang="en-AU" dirty="0" smtClean="0"/>
              <a:t>Emphasis on morality, according to the fulfilled law</a:t>
            </a:r>
          </a:p>
          <a:p>
            <a:r>
              <a:rPr lang="en-AU" dirty="0" smtClean="0"/>
              <a:t>Forgiveness – forgive in a Christlike way</a:t>
            </a:r>
          </a:p>
          <a:p>
            <a:r>
              <a:rPr lang="en-AU" dirty="0" smtClean="0"/>
              <a:t>Serving others by being Christ to them</a:t>
            </a:r>
          </a:p>
          <a:p>
            <a:r>
              <a:rPr lang="en-AU" dirty="0" smtClean="0"/>
              <a:t>Treat all humans, whether Christian or not, in the same way (Ephesians 5:8)</a:t>
            </a:r>
          </a:p>
          <a:p>
            <a:r>
              <a:rPr lang="en-AU" dirty="0" smtClean="0"/>
              <a:t>Treat the most vulnerable with the greatest respect (when I am weak, I am strong)</a:t>
            </a:r>
          </a:p>
          <a:p>
            <a:endParaRPr lang="en-AU" dirty="0" smtClean="0"/>
          </a:p>
        </p:txBody>
      </p:sp>
    </p:spTree>
    <p:extLst>
      <p:ext uri="{BB962C8B-B14F-4D97-AF65-F5344CB8AC3E}">
        <p14:creationId xmlns:p14="http://schemas.microsoft.com/office/powerpoint/2010/main" val="2625762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442</TotalTime>
  <Words>1148</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Trebuchet MS</vt:lpstr>
      <vt:lpstr>Wingdings 2</vt:lpstr>
      <vt:lpstr>Slate</vt:lpstr>
      <vt:lpstr>Being Human:  Implications of  Early Christian Understanding</vt:lpstr>
      <vt:lpstr>Conversion of Saul to Paul</vt:lpstr>
      <vt:lpstr>Paul: to be Christian is to be “in Christ”</vt:lpstr>
      <vt:lpstr>Paul writes about being human</vt:lpstr>
      <vt:lpstr>Paul living the beatitudes:</vt:lpstr>
      <vt:lpstr>Key passage: Galatians 2: 20-21</vt:lpstr>
      <vt:lpstr>Being Human in Christ: Sacrificial Love (1 Cor. 12)</vt:lpstr>
      <vt:lpstr>1 Corinthians 12: 27-30</vt:lpstr>
      <vt:lpstr>Practical implications for communities</vt:lpstr>
      <vt:lpstr>How to walk in the footsteps of Paul? Follow Christ</vt:lpstr>
      <vt:lpstr>Implications for following Christ in emerging Church and Today</vt:lpstr>
    </vt:vector>
  </TitlesOfParts>
  <Company>University of Notre Dame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Human:  Implications of  Early Christian Understanding</dc:title>
  <dc:creator>Renee Kohler-Ryan</dc:creator>
  <cp:lastModifiedBy>Renee Kohler-Ryan</cp:lastModifiedBy>
  <cp:revision>11</cp:revision>
  <dcterms:created xsi:type="dcterms:W3CDTF">2018-06-22T00:59:08Z</dcterms:created>
  <dcterms:modified xsi:type="dcterms:W3CDTF">2018-06-25T11:57:44Z</dcterms:modified>
</cp:coreProperties>
</file>